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29" d="100"/>
          <a:sy n="29" d="100"/>
        </p:scale>
        <p:origin x="4320" y="2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24B4-CA20-9BF8-FAEF-D045C0BF5B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175E4F-8BA4-DC39-3F9D-4ED9CA65A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103D7A-8FF7-663E-351D-C22CB207E24D}"/>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5" name="Footer Placeholder 4">
            <a:extLst>
              <a:ext uri="{FF2B5EF4-FFF2-40B4-BE49-F238E27FC236}">
                <a16:creationId xmlns:a16="http://schemas.microsoft.com/office/drawing/2014/main" id="{95ED386D-2515-8191-A986-1634AA1F4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46474-1135-7BC2-7951-227C139FE560}"/>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69885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E8AC-86EE-F7B4-1204-2095B2F462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AFA207-3BC2-AA2C-EF27-97DAFB1DC6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00F4A-2D32-22EB-E7E8-CF593A8CF3A1}"/>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5" name="Footer Placeholder 4">
            <a:extLst>
              <a:ext uri="{FF2B5EF4-FFF2-40B4-BE49-F238E27FC236}">
                <a16:creationId xmlns:a16="http://schemas.microsoft.com/office/drawing/2014/main" id="{DC9A1503-9C4D-93AC-1398-3DD6E06B3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29FB8-1093-2B86-83B6-8874CE6EC5C1}"/>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2537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81405-0BF3-D181-9FF8-232B896A9D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41E7F7-A7A9-C2E5-2E81-D65D6355A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25E3B-2843-505B-FAA0-3EDE43C9DAFC}"/>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5" name="Footer Placeholder 4">
            <a:extLst>
              <a:ext uri="{FF2B5EF4-FFF2-40B4-BE49-F238E27FC236}">
                <a16:creationId xmlns:a16="http://schemas.microsoft.com/office/drawing/2014/main" id="{BA85952D-34B3-AE64-F1E6-17440A432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836B0-EC8B-35DF-8068-333A5C3FC074}"/>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48873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3819-D12B-A8DE-B676-8CEE9AE9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CD36B-9B12-90B3-94C8-C320169D96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1FB56-1D58-E127-A02E-F0C854854AC7}"/>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5" name="Footer Placeholder 4">
            <a:extLst>
              <a:ext uri="{FF2B5EF4-FFF2-40B4-BE49-F238E27FC236}">
                <a16:creationId xmlns:a16="http://schemas.microsoft.com/office/drawing/2014/main" id="{81D74A00-539C-3357-548D-0533AA0AB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7C452-30CA-5006-0DA0-E82798D23F17}"/>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228959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BFFE-4B4C-3263-28AE-DD27238C2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9A14F-1899-FCAC-4B93-027B3FD84D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2665A-8D04-3411-D99B-933106E29F9F}"/>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5" name="Footer Placeholder 4">
            <a:extLst>
              <a:ext uri="{FF2B5EF4-FFF2-40B4-BE49-F238E27FC236}">
                <a16:creationId xmlns:a16="http://schemas.microsoft.com/office/drawing/2014/main" id="{3E82492C-7F66-496C-1B1E-AEB6AFAEC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EBD4A-5AA8-FBC7-1F8B-5C7B3BE4742E}"/>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99105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53CD-0A82-D436-7246-6F552D719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E936F-79BA-7960-0252-1A3785631F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BB473-273A-083B-7C6E-CC9C647D48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5E9AF-1E7F-1DC3-2E15-9E2676B4CC68}"/>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6" name="Footer Placeholder 5">
            <a:extLst>
              <a:ext uri="{FF2B5EF4-FFF2-40B4-BE49-F238E27FC236}">
                <a16:creationId xmlns:a16="http://schemas.microsoft.com/office/drawing/2014/main" id="{F7144FA4-EF3B-693B-7BB9-ABFB9B736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6AD71-E0E7-FAAA-6191-27AC3C302BD7}"/>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12757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2105-4274-E774-699D-4B8AF0AA8D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BF031A-036D-130C-2896-B7B660513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C825B-2877-BA62-CE40-A03294EFF1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B7FA3-CA46-8EC0-E22C-74135BAEE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ED36F2-0386-F5F4-671A-8A5F157C14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42EE1-E1AA-E1E4-CC3B-84EE730F6E00}"/>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8" name="Footer Placeholder 7">
            <a:extLst>
              <a:ext uri="{FF2B5EF4-FFF2-40B4-BE49-F238E27FC236}">
                <a16:creationId xmlns:a16="http://schemas.microsoft.com/office/drawing/2014/main" id="{0C74A97E-7532-0836-A57E-B6F4865DFB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823488-7666-7A7B-7F1C-BFC97543E2AE}"/>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288832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2ACF-D15A-8B19-9BBF-06C400C6BA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D1D4F-2354-0C8B-7543-B729530F86FD}"/>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4" name="Footer Placeholder 3">
            <a:extLst>
              <a:ext uri="{FF2B5EF4-FFF2-40B4-BE49-F238E27FC236}">
                <a16:creationId xmlns:a16="http://schemas.microsoft.com/office/drawing/2014/main" id="{E4EA3777-6BBC-7276-BF47-2899CAD8EA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25C47-4C3D-1569-FC96-4D3685EEE293}"/>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384269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1A68D-AAF2-06F3-4ECC-83343C2880C2}"/>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3" name="Footer Placeholder 2">
            <a:extLst>
              <a:ext uri="{FF2B5EF4-FFF2-40B4-BE49-F238E27FC236}">
                <a16:creationId xmlns:a16="http://schemas.microsoft.com/office/drawing/2014/main" id="{0154388B-F75B-AE9B-8040-39DB96EE93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82D8FA-8D5E-8175-CB8B-8A8AC79F1EF4}"/>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343597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28D9-9EDF-27A5-EDFA-B9B90C73F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E736B-C141-FF11-491A-1FBADCB28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E29E99-D3C7-FBA6-6F13-3AC1E686B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46185A-C415-F073-9359-05A0F6C953F8}"/>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6" name="Footer Placeholder 5">
            <a:extLst>
              <a:ext uri="{FF2B5EF4-FFF2-40B4-BE49-F238E27FC236}">
                <a16:creationId xmlns:a16="http://schemas.microsoft.com/office/drawing/2014/main" id="{B71C896E-6CD4-BF47-976A-77C017106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98E58-541C-924F-D49C-4B35BD160FC3}"/>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248876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3383-3AA3-0599-B665-DB8347B83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CB372-DBE3-1C04-E2A4-4B5742775D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FB9EB2-15E5-4BBA-0D05-EF1F2E840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11165-18F8-8F52-A3BE-94229C39D47F}"/>
              </a:ext>
            </a:extLst>
          </p:cNvPr>
          <p:cNvSpPr>
            <a:spLocks noGrp="1"/>
          </p:cNvSpPr>
          <p:nvPr>
            <p:ph type="dt" sz="half" idx="10"/>
          </p:nvPr>
        </p:nvSpPr>
        <p:spPr/>
        <p:txBody>
          <a:bodyPr/>
          <a:lstStyle/>
          <a:p>
            <a:fld id="{A9F10F6D-4311-E144-9F4C-57639A1F43FA}" type="datetimeFigureOut">
              <a:rPr lang="en-US" smtClean="0"/>
              <a:t>3/29/24</a:t>
            </a:fld>
            <a:endParaRPr lang="en-US"/>
          </a:p>
        </p:txBody>
      </p:sp>
      <p:sp>
        <p:nvSpPr>
          <p:cNvPr id="6" name="Footer Placeholder 5">
            <a:extLst>
              <a:ext uri="{FF2B5EF4-FFF2-40B4-BE49-F238E27FC236}">
                <a16:creationId xmlns:a16="http://schemas.microsoft.com/office/drawing/2014/main" id="{934A3DB9-36DA-1739-C38A-8F159DF01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08CC9-87B9-037C-7645-4018CACF9607}"/>
              </a:ext>
            </a:extLst>
          </p:cNvPr>
          <p:cNvSpPr>
            <a:spLocks noGrp="1"/>
          </p:cNvSpPr>
          <p:nvPr>
            <p:ph type="sldNum" sz="quarter" idx="12"/>
          </p:nvPr>
        </p:nvSpPr>
        <p:spPr/>
        <p:txBody>
          <a:bodyPr/>
          <a:lstStyle/>
          <a:p>
            <a:fld id="{075ECE16-5D00-4447-9F26-50B181EBD2B2}" type="slidenum">
              <a:rPr lang="en-US" smtClean="0"/>
              <a:t>‹#›</a:t>
            </a:fld>
            <a:endParaRPr lang="en-US"/>
          </a:p>
        </p:txBody>
      </p:sp>
    </p:spTree>
    <p:extLst>
      <p:ext uri="{BB962C8B-B14F-4D97-AF65-F5344CB8AC3E}">
        <p14:creationId xmlns:p14="http://schemas.microsoft.com/office/powerpoint/2010/main" val="19184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5B7856-2C01-620F-0C17-731FB9544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95AB58-01A8-F495-E446-8F2315F1D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38D42-35EF-C849-1FF7-F39C94233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10F6D-4311-E144-9F4C-57639A1F43FA}" type="datetimeFigureOut">
              <a:rPr lang="en-US" smtClean="0"/>
              <a:t>3/29/24</a:t>
            </a:fld>
            <a:endParaRPr lang="en-US"/>
          </a:p>
        </p:txBody>
      </p:sp>
      <p:sp>
        <p:nvSpPr>
          <p:cNvPr id="5" name="Footer Placeholder 4">
            <a:extLst>
              <a:ext uri="{FF2B5EF4-FFF2-40B4-BE49-F238E27FC236}">
                <a16:creationId xmlns:a16="http://schemas.microsoft.com/office/drawing/2014/main" id="{CD2D8A8F-3791-381B-866C-D739B19E5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AFDEA-B4EB-E018-453F-64375887E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ECE16-5D00-4447-9F26-50B181EBD2B2}" type="slidenum">
              <a:rPr lang="en-US" smtClean="0"/>
              <a:t>‹#›</a:t>
            </a:fld>
            <a:endParaRPr lang="en-US"/>
          </a:p>
        </p:txBody>
      </p:sp>
    </p:spTree>
    <p:extLst>
      <p:ext uri="{BB962C8B-B14F-4D97-AF65-F5344CB8AC3E}">
        <p14:creationId xmlns:p14="http://schemas.microsoft.com/office/powerpoint/2010/main" val="2643076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oi.org/10.4103/2231-0770.114121" TargetMode="External"/><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86E2-5464-BF9A-9771-F2396E4AC1C5}"/>
              </a:ext>
            </a:extLst>
          </p:cNvPr>
          <p:cNvSpPr>
            <a:spLocks noGrp="1"/>
          </p:cNvSpPr>
          <p:nvPr>
            <p:ph type="ctrTitle"/>
          </p:nvPr>
        </p:nvSpPr>
        <p:spPr>
          <a:xfrm>
            <a:off x="1447800" y="893763"/>
            <a:ext cx="9144000" cy="2387600"/>
          </a:xfrm>
        </p:spPr>
        <p:txBody>
          <a:bodyPr/>
          <a:lstStyle/>
          <a:p>
            <a:endParaRPr lang="en-US"/>
          </a:p>
        </p:txBody>
      </p:sp>
      <p:sp>
        <p:nvSpPr>
          <p:cNvPr id="3" name="Subtitle 2">
            <a:extLst>
              <a:ext uri="{FF2B5EF4-FFF2-40B4-BE49-F238E27FC236}">
                <a16:creationId xmlns:a16="http://schemas.microsoft.com/office/drawing/2014/main" id="{A72D3917-7D0F-A0FA-91BE-4E3ECCF741C6}"/>
              </a:ext>
            </a:extLst>
          </p:cNvPr>
          <p:cNvSpPr>
            <a:spLocks noGrp="1"/>
          </p:cNvSpPr>
          <p:nvPr>
            <p:ph type="subTitle" idx="1"/>
          </p:nvPr>
        </p:nvSpPr>
        <p:spPr>
          <a:xfrm>
            <a:off x="1447800" y="3373438"/>
            <a:ext cx="9144000" cy="1655762"/>
          </a:xfrm>
        </p:spPr>
        <p:txBody>
          <a:bodyPr/>
          <a:lstStyle/>
          <a:p>
            <a:endParaRPr lang="en-US"/>
          </a:p>
        </p:txBody>
      </p:sp>
      <p:pic>
        <p:nvPicPr>
          <p:cNvPr id="4" name="Picture 3">
            <a:extLst>
              <a:ext uri="{FF2B5EF4-FFF2-40B4-BE49-F238E27FC236}">
                <a16:creationId xmlns:a16="http://schemas.microsoft.com/office/drawing/2014/main" id="{F7BE3311-1CB0-78B9-012B-B3BB4D480868}"/>
              </a:ext>
            </a:extLst>
          </p:cNvPr>
          <p:cNvPicPr>
            <a:picLocks noChangeAspect="1"/>
          </p:cNvPicPr>
          <p:nvPr/>
        </p:nvPicPr>
        <p:blipFill>
          <a:blip r:embed="rId4"/>
          <a:stretch>
            <a:fillRect/>
          </a:stretch>
        </p:blipFill>
        <p:spPr>
          <a:xfrm>
            <a:off x="-76200" y="-38633"/>
            <a:ext cx="29257563" cy="22064472"/>
          </a:xfrm>
          <a:prstGeom prst="rect">
            <a:avLst/>
          </a:prstGeom>
        </p:spPr>
      </p:pic>
      <p:sp>
        <p:nvSpPr>
          <p:cNvPr id="5" name="Rectangle 144">
            <a:extLst>
              <a:ext uri="{FF2B5EF4-FFF2-40B4-BE49-F238E27FC236}">
                <a16:creationId xmlns:a16="http://schemas.microsoft.com/office/drawing/2014/main" id="{CF32AA76-B6FF-34C9-9B2C-BAE60BF20922}"/>
              </a:ext>
            </a:extLst>
          </p:cNvPr>
          <p:cNvSpPr>
            <a:spLocks noChangeArrowheads="1"/>
          </p:cNvSpPr>
          <p:nvPr/>
        </p:nvSpPr>
        <p:spPr bwMode="auto">
          <a:xfrm>
            <a:off x="10481617" y="4776588"/>
            <a:ext cx="11506200" cy="6729612"/>
          </a:xfrm>
          <a:prstGeom prst="rect">
            <a:avLst/>
          </a:prstGeom>
          <a:solidFill>
            <a:schemeClr val="bg1"/>
          </a:solidFill>
          <a:ln>
            <a:noFill/>
          </a:ln>
          <a:effectLst/>
        </p:spPr>
        <p:txBody>
          <a:bodyPr lIns="288000" tIns="288000" rIns="288000" bIns="288000"/>
          <a:lstStyle/>
          <a:p>
            <a:r>
              <a:rPr lang="en-US" sz="3600" b="1" u="sng" dirty="0">
                <a:latin typeface="Verdana" panose="020B0604030504040204" pitchFamily="34" charset="0"/>
                <a:ea typeface="Verdana" panose="020B0604030504040204" pitchFamily="34" charset="0"/>
                <a:cs typeface="Verdana" panose="020B0604030504040204" pitchFamily="34" charset="0"/>
              </a:rPr>
              <a:t>Discussion</a:t>
            </a: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pPr algn="l" rtl="0">
              <a:spcBef>
                <a:spcPts val="1500"/>
              </a:spcBef>
              <a:spcAft>
                <a:spcPts val="1500"/>
              </a:spcAft>
            </a:pPr>
            <a:r>
              <a:rPr lang="en-US" sz="2800" b="0" i="0" u="none" strike="noStrike" dirty="0">
                <a:solidFill>
                  <a:srgbClr val="0D0D0D"/>
                </a:solidFill>
                <a:effectLst/>
                <a:latin typeface="Times New Roman" panose="02020603050405020304" pitchFamily="18" charset="0"/>
              </a:rPr>
              <a:t>This case underscores the importance of recognizing and investigating unusual presentations of immunodeficiency, particularly in patients with predisposing factors such as advanced age and chronic respiratory conditions like COPD. </a:t>
            </a:r>
            <a:r>
              <a:rPr lang="en-US" sz="2800" b="0" i="0" u="none" strike="noStrike" dirty="0">
                <a:solidFill>
                  <a:srgbClr val="000000"/>
                </a:solidFill>
                <a:effectLst/>
                <a:latin typeface="Times New Roman" panose="02020603050405020304" pitchFamily="18" charset="0"/>
              </a:rPr>
              <a:t>In the presumably immunocompetent patient, it is unexpected to find PJP who does not have history of HIV, history of organ transplant, chemotherapy, prolonged glucocorticoid use. Early recognition and awareness of PJP pneumonia is essential to prevent morbidity and mortality. </a:t>
            </a:r>
            <a:r>
              <a:rPr lang="en-US" sz="2800" b="0" i="0" u="none" strike="noStrike" dirty="0">
                <a:solidFill>
                  <a:srgbClr val="0D0D0D"/>
                </a:solidFill>
                <a:effectLst/>
                <a:latin typeface="Times New Roman" panose="02020603050405020304" pitchFamily="18" charset="0"/>
              </a:rPr>
              <a:t>The occurrence of PJP in the absence of conventional risk factors necessitated a thorough evaluation, ultimately revealing the presence of ICL. ICL is a rare syndrome characterized by a low CD4+ T cell count in the absence of HIV infection or other known causes of immunodeficiency. </a:t>
            </a:r>
            <a:endParaRPr lang="en-US" sz="2800" b="0" i="0" u="none" strike="noStrike" dirty="0">
              <a:solidFill>
                <a:srgbClr val="000000"/>
              </a:solidFill>
              <a:effectLst/>
            </a:endParaRPr>
          </a:p>
          <a:p>
            <a:br>
              <a:rPr lang="en-US" sz="2800" dirty="0"/>
            </a:br>
            <a:br>
              <a:rPr lang="en-US" sz="2800" dirty="0"/>
            </a:br>
            <a:endParaRPr lang="en-US" sz="3600" b="1" u="sng" dirty="0">
              <a:latin typeface="Verdana" panose="020B0604030504040204" pitchFamily="34" charset="0"/>
              <a:ea typeface="Verdana" panose="020B0604030504040204" pitchFamily="34" charset="0"/>
              <a:cs typeface="Verdana" panose="020B0604030504040204" pitchFamily="34" charset="0"/>
            </a:endParaRPr>
          </a:p>
        </p:txBody>
      </p:sp>
      <p:sp>
        <p:nvSpPr>
          <p:cNvPr id="6" name="Text Box 2">
            <a:extLst>
              <a:ext uri="{FF2B5EF4-FFF2-40B4-BE49-F238E27FC236}">
                <a16:creationId xmlns:a16="http://schemas.microsoft.com/office/drawing/2014/main" id="{6822CDD9-86B5-8E89-09C3-A89E452F6EB2}"/>
              </a:ext>
            </a:extLst>
          </p:cNvPr>
          <p:cNvSpPr txBox="1">
            <a:spLocks noChangeArrowheads="1"/>
          </p:cNvSpPr>
          <p:nvPr/>
        </p:nvSpPr>
        <p:spPr bwMode="auto">
          <a:xfrm>
            <a:off x="3048000" y="-87578"/>
            <a:ext cx="22110650" cy="4811978"/>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64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Unraveling the mystery of Idiopathic CD4+ T cell lymphocytopenia: A case report of unexplained immunodeficiency</a:t>
            </a:r>
          </a:p>
          <a:p>
            <a:pPr algn="ctr">
              <a:buFont typeface="Arial" charset="0"/>
              <a:buNone/>
              <a:defRPr/>
            </a:pPr>
            <a:r>
              <a:rPr lang="en-US" sz="64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7" name="Text Box 4">
            <a:extLst>
              <a:ext uri="{FF2B5EF4-FFF2-40B4-BE49-F238E27FC236}">
                <a16:creationId xmlns:a16="http://schemas.microsoft.com/office/drawing/2014/main" id="{8841FE89-C244-015C-0D0A-489637143277}"/>
              </a:ext>
            </a:extLst>
          </p:cNvPr>
          <p:cNvSpPr txBox="1">
            <a:spLocks noChangeArrowheads="1"/>
          </p:cNvSpPr>
          <p:nvPr/>
        </p:nvSpPr>
        <p:spPr bwMode="auto">
          <a:xfrm>
            <a:off x="3384576" y="3363456"/>
            <a:ext cx="21640800"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GB" sz="4400" b="1" i="1" dirty="0">
                <a:solidFill>
                  <a:schemeClr val="bg1"/>
                </a:solidFill>
                <a:latin typeface="+mj-lt"/>
                <a:cs typeface="Arial" panose="020B0604020202020204" pitchFamily="34" charset="0"/>
              </a:rPr>
              <a:t>Shreya Jain, DO; Sasha Singh, DO</a:t>
            </a:r>
          </a:p>
        </p:txBody>
      </p:sp>
      <p:sp>
        <p:nvSpPr>
          <p:cNvPr id="8" name="Text Box 122">
            <a:extLst>
              <a:ext uri="{FF2B5EF4-FFF2-40B4-BE49-F238E27FC236}">
                <a16:creationId xmlns:a16="http://schemas.microsoft.com/office/drawing/2014/main" id="{72778E88-DA17-5589-C9DA-2C1A9054E619}"/>
              </a:ext>
            </a:extLst>
          </p:cNvPr>
          <p:cNvSpPr txBox="1">
            <a:spLocks noChangeArrowheads="1"/>
          </p:cNvSpPr>
          <p:nvPr/>
        </p:nvSpPr>
        <p:spPr bwMode="auto">
          <a:xfrm>
            <a:off x="214011" y="4776589"/>
            <a:ext cx="9829800" cy="3727431"/>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marL="0" marR="0">
              <a:lnSpc>
                <a:spcPct val="107000"/>
              </a:lnSpc>
              <a:spcBef>
                <a:spcPts val="1500"/>
              </a:spcBef>
              <a:spcAft>
                <a:spcPts val="1500"/>
              </a:spcAft>
            </a:pPr>
            <a:endParaRPr lang="en-US" sz="2800" dirty="0">
              <a:solidFill>
                <a:srgbClr val="0D0D0D"/>
              </a:solidFill>
              <a:effectLst/>
              <a:latin typeface="Roboto" panose="02000000000000000000" pitchFamily="2" charset="0"/>
              <a:ea typeface="Times New Roman" panose="02020603050405020304" pitchFamily="18" charset="0"/>
              <a:cs typeface="Times New Roman" panose="02020603050405020304" pitchFamily="18" charset="0"/>
            </a:endParaRPr>
          </a:p>
          <a:p>
            <a:pPr marL="0" marR="0">
              <a:lnSpc>
                <a:spcPct val="107000"/>
              </a:lnSpc>
              <a:spcBef>
                <a:spcPts val="1500"/>
              </a:spcBef>
              <a:spcAft>
                <a:spcPts val="1500"/>
              </a:spcAft>
            </a:pPr>
            <a:endParaRPr lang="en-US" sz="2800" dirty="0">
              <a:solidFill>
                <a:srgbClr val="0D0D0D"/>
              </a:solidFill>
              <a:effectLst/>
              <a:latin typeface="Roboto" panose="02000000000000000000" pitchFamily="2" charset="0"/>
              <a:ea typeface="Times New Roman" panose="02020603050405020304" pitchFamily="18" charset="0"/>
              <a:cs typeface="Times New Roman" panose="02020603050405020304" pitchFamily="18" charset="0"/>
            </a:endParaRPr>
          </a:p>
          <a:p>
            <a:pPr algn="l" rtl="0">
              <a:spcBef>
                <a:spcPts val="0"/>
              </a:spcBef>
              <a:spcAft>
                <a:spcPts val="0"/>
              </a:spcAft>
            </a:pPr>
            <a:r>
              <a:rPr lang="en-US" sz="2800" b="0" i="0" u="none" strike="noStrike" dirty="0">
                <a:solidFill>
                  <a:srgbClr val="000000"/>
                </a:solidFill>
                <a:effectLst/>
                <a:latin typeface="Times New Roman" panose="02020603050405020304" pitchFamily="18" charset="0"/>
              </a:rPr>
              <a:t>Pneumocystis </a:t>
            </a:r>
            <a:r>
              <a:rPr lang="en-US" sz="2800" b="0" i="0" u="none" strike="noStrike" dirty="0" err="1">
                <a:solidFill>
                  <a:srgbClr val="000000"/>
                </a:solidFill>
                <a:effectLst/>
                <a:latin typeface="Times New Roman" panose="02020603050405020304" pitchFamily="18" charset="0"/>
              </a:rPr>
              <a:t>jiroveci</a:t>
            </a:r>
            <a:r>
              <a:rPr lang="en-US" sz="2800" b="0" i="0" u="none" strike="noStrike" dirty="0">
                <a:solidFill>
                  <a:srgbClr val="000000"/>
                </a:solidFill>
                <a:effectLst/>
                <a:latin typeface="Times New Roman" panose="02020603050405020304" pitchFamily="18" charset="0"/>
              </a:rPr>
              <a:t> pneumonia is a serious life threatening disease that usually occurs in patients with human immunodeficiency virus (HIV). This is a case of a patient who did not have HIV or other known risk factors.</a:t>
            </a:r>
            <a:br>
              <a:rPr lang="en-US" sz="2800" dirty="0"/>
            </a:br>
            <a:endParaRPr lang="en-US" sz="2800" dirty="0">
              <a:solidFill>
                <a:srgbClr val="0D0D0D"/>
              </a:solidFill>
              <a:effectLst/>
              <a:latin typeface="Roboto" panose="02000000000000000000" pitchFamily="2" charset="0"/>
              <a:ea typeface="Calibri" panose="020F0502020204030204" pitchFamily="34" charset="0"/>
              <a:cs typeface="Times New Roman" panose="02020603050405020304" pitchFamily="18" charset="0"/>
            </a:endParaRPr>
          </a:p>
        </p:txBody>
      </p:sp>
      <p:sp>
        <p:nvSpPr>
          <p:cNvPr id="9" name="Text Box 122">
            <a:extLst>
              <a:ext uri="{FF2B5EF4-FFF2-40B4-BE49-F238E27FC236}">
                <a16:creationId xmlns:a16="http://schemas.microsoft.com/office/drawing/2014/main" id="{A627EC43-87D1-B1CD-E634-14C51BCC6B38}"/>
              </a:ext>
            </a:extLst>
          </p:cNvPr>
          <p:cNvSpPr txBox="1">
            <a:spLocks noChangeArrowheads="1"/>
          </p:cNvSpPr>
          <p:nvPr/>
        </p:nvSpPr>
        <p:spPr bwMode="auto">
          <a:xfrm>
            <a:off x="22434035" y="4776589"/>
            <a:ext cx="6248401" cy="6776855"/>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2800" dirty="0">
              <a:solidFill>
                <a:srgbClr val="0D0D0D"/>
              </a:solidFill>
              <a:effectLst/>
              <a:latin typeface="Roboto" panose="02000000000000000000" pitchFamily="2" charset="0"/>
              <a:ea typeface="Times New Roman" panose="02020603050405020304" pitchFamily="18" charset="0"/>
              <a:cs typeface="Times New Roman" panose="02020603050405020304" pitchFamily="18" charset="0"/>
            </a:endParaRPr>
          </a:p>
          <a:p>
            <a:pPr>
              <a:lnSpc>
                <a:spcPct val="110000"/>
              </a:lnSpc>
              <a:defRPr/>
            </a:pPr>
            <a:endParaRPr lang="en-US" sz="2800" dirty="0">
              <a:solidFill>
                <a:srgbClr val="0D0D0D"/>
              </a:solidFill>
              <a:effectLst/>
              <a:latin typeface="Roboto" panose="02000000000000000000" pitchFamily="2" charset="0"/>
              <a:ea typeface="Times New Roman" panose="02020603050405020304" pitchFamily="18" charset="0"/>
              <a:cs typeface="Times New Roman" panose="02020603050405020304" pitchFamily="18" charset="0"/>
            </a:endParaRPr>
          </a:p>
          <a:p>
            <a:pPr>
              <a:lnSpc>
                <a:spcPct val="110000"/>
              </a:lnSpc>
              <a:defRPr/>
            </a:pPr>
            <a:endParaRPr lang="en-US" sz="3401" dirty="0">
              <a:latin typeface="Open Sans"/>
              <a:cs typeface="+mn-cs"/>
            </a:endParaRPr>
          </a:p>
          <a:p>
            <a:pPr>
              <a:lnSpc>
                <a:spcPct val="110000"/>
              </a:lnSpc>
              <a:defRPr/>
            </a:pPr>
            <a:r>
              <a:rPr lang="en-US" sz="2800" b="0" i="0" u="none" strike="noStrike" dirty="0">
                <a:effectLst/>
                <a:cs typeface="Times New Roman" panose="02020603050405020304" pitchFamily="18" charset="0"/>
              </a:rPr>
              <a:t>ICL remains a diagnostic challenge, requiring a high index of suspicion and thorough evaluation to exclude other causes of immunodeficiency. Prompt recognition and treatment of opportunistic infections are essential in improving patient outcomes. Further research is needed to elucidate the pathogenesis of ICL and optimize therapeutic strategies for this rare syndrome.</a:t>
            </a:r>
          </a:p>
          <a:p>
            <a:pPr>
              <a:lnSpc>
                <a:spcPct val="110000"/>
              </a:lnSpc>
              <a:defRPr/>
            </a:pPr>
            <a:endParaRPr lang="en-US" sz="2800" dirty="0">
              <a:cs typeface="Times New Roman" panose="02020603050405020304" pitchFamily="18" charset="0"/>
            </a:endParaRPr>
          </a:p>
        </p:txBody>
      </p:sp>
      <p:sp>
        <p:nvSpPr>
          <p:cNvPr id="10" name="Rectangle 4">
            <a:extLst>
              <a:ext uri="{FF2B5EF4-FFF2-40B4-BE49-F238E27FC236}">
                <a16:creationId xmlns:a16="http://schemas.microsoft.com/office/drawing/2014/main" id="{C0521409-06D9-8BAB-61FA-9D677F4B362A}"/>
              </a:ext>
            </a:extLst>
          </p:cNvPr>
          <p:cNvSpPr>
            <a:spLocks noChangeArrowheads="1"/>
          </p:cNvSpPr>
          <p:nvPr/>
        </p:nvSpPr>
        <p:spPr bwMode="auto">
          <a:xfrm>
            <a:off x="-7391398" y="-421024"/>
            <a:ext cx="184731" cy="384849"/>
          </a:xfrm>
          <a:prstGeom prst="rect">
            <a:avLst/>
          </a:prstGeom>
          <a:noFill/>
          <a:ln w="9525">
            <a:noFill/>
            <a:miter lim="800000"/>
            <a:headEnd/>
            <a:tailEnd/>
          </a:ln>
        </p:spPr>
        <p:txBody>
          <a:bodyPr wrap="none" anchor="ctr">
            <a:spAutoFit/>
          </a:bodyPr>
          <a:lstStyle/>
          <a:p>
            <a:pPr eaLnBrk="0" hangingPunct="0"/>
            <a:endParaRPr lang="en-US" sz="1901"/>
          </a:p>
        </p:txBody>
      </p:sp>
      <p:sp>
        <p:nvSpPr>
          <p:cNvPr id="11" name="TextBox 10">
            <a:extLst>
              <a:ext uri="{FF2B5EF4-FFF2-40B4-BE49-F238E27FC236}">
                <a16:creationId xmlns:a16="http://schemas.microsoft.com/office/drawing/2014/main" id="{A6285F5B-53B1-63A3-4B58-8B7F0FCF24B9}"/>
              </a:ext>
            </a:extLst>
          </p:cNvPr>
          <p:cNvSpPr txBox="1"/>
          <p:nvPr/>
        </p:nvSpPr>
        <p:spPr>
          <a:xfrm>
            <a:off x="374821" y="5141893"/>
            <a:ext cx="9677402" cy="954107"/>
          </a:xfrm>
          <a:prstGeom prst="rect">
            <a:avLst/>
          </a:prstGeom>
          <a:noFill/>
        </p:spPr>
        <p:txBody>
          <a:bodyPr wrap="square" rtlCol="0">
            <a:spAutoFit/>
          </a:bodyPr>
          <a:lstStyle/>
          <a:p>
            <a:pPr algn="just"/>
            <a:r>
              <a:rPr lang="en-GB" sz="3600" b="1" u="sng" dirty="0">
                <a:latin typeface="Verdana" panose="020B0604030504040204" pitchFamily="34" charset="0"/>
                <a:ea typeface="Verdana" panose="020B0604030504040204" pitchFamily="34" charset="0"/>
                <a:cs typeface="Verdana" panose="020B0604030504040204" pitchFamily="34" charset="0"/>
              </a:rPr>
              <a:t>Introduction</a:t>
            </a:r>
            <a:endParaRPr lang="en-GB" sz="3200" b="1" u="sng" dirty="0">
              <a:latin typeface="Verdana" panose="020B0604030504040204" pitchFamily="34" charset="0"/>
              <a:ea typeface="Verdana" panose="020B0604030504040204" pitchFamily="34" charset="0"/>
              <a:cs typeface="Verdana" panose="020B0604030504040204" pitchFamily="34" charset="0"/>
            </a:endParaRPr>
          </a:p>
          <a:p>
            <a:pPr algn="just"/>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D4270F15-EB81-E6B8-33FB-1433687C0AF7}"/>
              </a:ext>
            </a:extLst>
          </p:cNvPr>
          <p:cNvSpPr/>
          <p:nvPr/>
        </p:nvSpPr>
        <p:spPr bwMode="auto">
          <a:xfrm>
            <a:off x="220125" y="8710736"/>
            <a:ext cx="9815274" cy="130964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en-US" sz="3600" b="1" u="sng" dirty="0">
                <a:latin typeface="Verdana" panose="020B0604030504040204" pitchFamily="34" charset="0"/>
                <a:ea typeface="Verdana" panose="020B0604030504040204" pitchFamily="34" charset="0"/>
                <a:cs typeface="Verdana" panose="020B0604030504040204" pitchFamily="34" charset="0"/>
              </a:rPr>
              <a:t>Case Summary</a:t>
            </a:r>
          </a:p>
          <a:p>
            <a:pPr marL="0" marR="0" indent="0" defTabSz="914400" eaLnBrk="0" latinLnBrk="0" hangingPunct="0">
              <a:lnSpc>
                <a:spcPct val="100000"/>
              </a:lnSpc>
              <a:buClrTx/>
              <a:buSzTx/>
              <a:buFontTx/>
              <a:buNone/>
              <a:tabLst/>
            </a:pPr>
            <a:endParaRPr lang="en-US" sz="3600" b="1" u="sng"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spcAft>
                <a:spcPts val="0"/>
              </a:spcAft>
            </a:pPr>
            <a:r>
              <a:rPr lang="en-US" sz="2800" b="0" i="0" u="none" strike="noStrike" dirty="0">
                <a:solidFill>
                  <a:srgbClr val="000000"/>
                </a:solidFill>
                <a:effectLst/>
                <a:latin typeface="Times New Roman" panose="02020603050405020304" pitchFamily="18" charset="0"/>
              </a:rPr>
              <a:t>Patient is a seventy-two year old female, former smoker with about an eighty-two pack year smoking history and severe COPD, who initially presented to her pulmonologist office for a follow up appointment for chronic daily cough with chronic hypoxic respiratory failure on 2 liters nasal cannula with history of histoplasmosis in the eye. CT lung cancer screening showed multiple lung nodules - twenty millimeter solid nodule in left upper lobe (LUL), fourteen millimeter irregular shaped nodules in left lower lobe (LLL), fifteen millimeter nodule in super segment of right lower lobe (RML), and eleven and fifteen millimeter nodule in right lower lobe (RLL). Subsequently, PET scan showed multiple solid mixed density nodules, low level metabolic activity, and some areas of calcifications. Biopsy of left upper lobe nodule was negative for histoplasma. Interventional radiology performed CT guided needle biopsy of lung nodules, which showed fibrosis, lymphocytic and granulomatous inflammation without malignancy. Serologies for histoplasma and </a:t>
            </a:r>
            <a:r>
              <a:rPr lang="en-US" sz="2800" b="0" i="0" u="none" strike="noStrike" dirty="0" err="1">
                <a:solidFill>
                  <a:srgbClr val="000000"/>
                </a:solidFill>
                <a:effectLst/>
                <a:latin typeface="Times New Roman" panose="02020603050405020304" pitchFamily="18" charset="0"/>
              </a:rPr>
              <a:t>blastomyces</a:t>
            </a:r>
            <a:r>
              <a:rPr lang="en-US" sz="2800" b="0" i="0" u="none" strike="noStrike" dirty="0">
                <a:solidFill>
                  <a:srgbClr val="000000"/>
                </a:solidFill>
                <a:effectLst/>
                <a:latin typeface="Times New Roman" panose="02020603050405020304" pitchFamily="18" charset="0"/>
              </a:rPr>
              <a:t> were negative. Repeat CT chest showed double in size of right lower lobe nodule. Bronchoscopy obtained a biopsy from the RML began to bleed and was treated with robotic catheter tranexamic acid, cold saline, and epinephrine. Unable to obtain a biopsy from the RLL due to significant bleeding. Bronchoscopy cultures grew positive for pneumocystis </a:t>
            </a:r>
            <a:r>
              <a:rPr lang="en-US" sz="2800" b="0" i="0" u="none" strike="noStrike" dirty="0" err="1">
                <a:solidFill>
                  <a:srgbClr val="000000"/>
                </a:solidFill>
                <a:effectLst/>
                <a:latin typeface="Times New Roman" panose="02020603050405020304" pitchFamily="18" charset="0"/>
              </a:rPr>
              <a:t>jiroveci</a:t>
            </a:r>
            <a:r>
              <a:rPr lang="en-US" sz="2800" b="0" i="0" u="none" strike="noStrike" dirty="0">
                <a:solidFill>
                  <a:srgbClr val="000000"/>
                </a:solidFill>
                <a:effectLst/>
                <a:latin typeface="Times New Roman" panose="02020603050405020304" pitchFamily="18" charset="0"/>
              </a:rPr>
              <a:t> pneumonia. CD4 count was low. Patient was started on atovaquone instead of trimethoprim-sulfamethoxazole due to allergy to sulfa drugs. Patient was referred to an immunologist for concern of idiopathic CD4+ T cell lymphocytopenia. After treatment, the patient no longer had bloody sputum and the repeat CT chest showed smaller lung nodules.</a:t>
            </a:r>
            <a:endParaRPr lang="en-US" sz="2800" b="0" i="0" u="none" strike="noStrike" dirty="0">
              <a:solidFill>
                <a:srgbClr val="000000"/>
              </a:solidFill>
              <a:effectLst/>
            </a:endParaRPr>
          </a:p>
          <a:p>
            <a:br>
              <a:rPr lang="en-US" sz="2800" dirty="0"/>
            </a:br>
            <a:br>
              <a:rPr lang="en-US" sz="2800" dirty="0"/>
            </a:br>
            <a:endParaRPr lang="en-US" sz="3200" b="1" u="sng"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7DC83FCC-FFAB-85AC-46DC-54EB4455CDD7}"/>
              </a:ext>
            </a:extLst>
          </p:cNvPr>
          <p:cNvSpPr txBox="1"/>
          <p:nvPr/>
        </p:nvSpPr>
        <p:spPr>
          <a:xfrm>
            <a:off x="12534900" y="19116369"/>
            <a:ext cx="6282882" cy="2226598"/>
          </a:xfrm>
          <a:prstGeom prst="rect">
            <a:avLst/>
          </a:prstGeom>
          <a:solidFill>
            <a:schemeClr val="bg1"/>
          </a:solidFill>
        </p:spPr>
        <p:txBody>
          <a:bodyPr wrap="square" rtlCol="0">
            <a:spAutoFit/>
          </a:bodyPr>
          <a:lstStyle/>
          <a:p>
            <a:endParaRPr lang="en-US" dirty="0"/>
          </a:p>
        </p:txBody>
      </p:sp>
      <p:pic>
        <p:nvPicPr>
          <p:cNvPr id="14" name="Picture 13" descr="Logo, company name&#10;&#10;Description automatically generated">
            <a:extLst>
              <a:ext uri="{FF2B5EF4-FFF2-40B4-BE49-F238E27FC236}">
                <a16:creationId xmlns:a16="http://schemas.microsoft.com/office/drawing/2014/main" id="{4BA2F681-3A59-2635-B22D-9608D81472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tretch/>
        </p:blipFill>
        <p:spPr bwMode="auto">
          <a:xfrm>
            <a:off x="533400" y="152400"/>
            <a:ext cx="3263951" cy="3284067"/>
          </a:xfrm>
          <a:prstGeom prst="ellipse">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F0EE150D-367E-0B04-E10B-AA34833E115D}"/>
              </a:ext>
            </a:extLst>
          </p:cNvPr>
          <p:cNvSpPr txBox="1"/>
          <p:nvPr/>
        </p:nvSpPr>
        <p:spPr>
          <a:xfrm>
            <a:off x="25069800" y="2057400"/>
            <a:ext cx="4114800" cy="1752600"/>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77BF80E0-5945-8560-0C58-AD67A1E8D318}"/>
              </a:ext>
            </a:extLst>
          </p:cNvPr>
          <p:cNvSpPr txBox="1"/>
          <p:nvPr/>
        </p:nvSpPr>
        <p:spPr>
          <a:xfrm>
            <a:off x="24612600" y="685800"/>
            <a:ext cx="4343400" cy="2677656"/>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3600" b="1" i="1" baseline="30000" dirty="0" err="1">
                <a:solidFill>
                  <a:schemeClr val="bg1"/>
                </a:solidFill>
                <a:latin typeface="+mj-lt"/>
                <a:cs typeface="Arial" panose="020B0604020202020204" pitchFamily="34" charset="0"/>
              </a:rPr>
              <a:t>sjain@rhc.net</a:t>
            </a:r>
            <a:endParaRPr lang="en-US" sz="4000" b="1" i="1" dirty="0">
              <a:solidFill>
                <a:schemeClr val="bg1"/>
              </a:solidFill>
              <a:latin typeface="+mj-lt"/>
              <a:cs typeface="Arial" panose="020B0604020202020204" pitchFamily="34" charset="0"/>
            </a:endParaRPr>
          </a:p>
        </p:txBody>
      </p:sp>
      <p:sp>
        <p:nvSpPr>
          <p:cNvPr id="17" name="TextBox 16">
            <a:extLst>
              <a:ext uri="{FF2B5EF4-FFF2-40B4-BE49-F238E27FC236}">
                <a16:creationId xmlns:a16="http://schemas.microsoft.com/office/drawing/2014/main" id="{040DB788-697A-F9C5-A54E-1A8779C45855}"/>
              </a:ext>
            </a:extLst>
          </p:cNvPr>
          <p:cNvSpPr txBox="1"/>
          <p:nvPr/>
        </p:nvSpPr>
        <p:spPr>
          <a:xfrm>
            <a:off x="12611099" y="19288224"/>
            <a:ext cx="6096000" cy="2312941"/>
          </a:xfrm>
          <a:prstGeom prst="rect">
            <a:avLst/>
          </a:prstGeom>
          <a:noFill/>
        </p:spPr>
        <p:txBody>
          <a:bodyPr wrap="square">
            <a:spAutoFit/>
          </a:bodyPr>
          <a:lstStyle/>
          <a:p>
            <a:pPr marR="0" lvl="0">
              <a:lnSpc>
                <a:spcPct val="107000"/>
              </a:lnSpc>
              <a:spcBef>
                <a:spcPts val="0"/>
              </a:spcBef>
              <a:spcAft>
                <a:spcPts val="0"/>
              </a:spcAft>
            </a:pPr>
            <a:r>
              <a:rPr lang="en-US" sz="1050" dirty="0">
                <a:solidFill>
                  <a:srgbClr val="000000"/>
                </a:solidFill>
                <a:latin typeface="Calibri" panose="020F0502020204030204" pitchFamily="34" charset="0"/>
                <a:ea typeface="Calibri" panose="020F0502020204030204" pitchFamily="34" charset="0"/>
              </a:rPr>
              <a:t>References:</a:t>
            </a:r>
          </a:p>
          <a:p>
            <a:pPr marR="0" lvl="0">
              <a:lnSpc>
                <a:spcPct val="107000"/>
              </a:lnSpc>
              <a:spcBef>
                <a:spcPts val="0"/>
              </a:spcBef>
              <a:spcAft>
                <a:spcPts val="0"/>
              </a:spcAft>
            </a:pPr>
            <a:r>
              <a:rPr lang="en-US" sz="1050" dirty="0">
                <a:solidFill>
                  <a:srgbClr val="000000"/>
                </a:solidFill>
                <a:latin typeface="Calibri" panose="020F0502020204030204" pitchFamily="34" charset="0"/>
                <a:ea typeface="Calibri" panose="020F0502020204030204" pitchFamily="34" charset="0"/>
              </a:rPr>
              <a:t>References:</a:t>
            </a:r>
          </a:p>
          <a:p>
            <a:pPr marL="0" marR="0" indent="-457200">
              <a:lnSpc>
                <a:spcPct val="115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rPr>
              <a:t>1</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Ahmad, D. S., </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Esmadi</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M., &amp; Steinmann, W. C. (2013). Idiopathic CD4 Lymphocytopenia: Spectrum of opportunistic infections, malignancies, and autoimmune diseases.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Avicenna Journal of Medicine</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03</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(02), 37–47. </a:t>
            </a:r>
            <a:r>
              <a:rPr lang="en-US" sz="105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https://doi.org/10.4103/2231-0770.114121</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Smith, D. K., Neal, J. J., &amp; Holmberg, S. D. (1993). Unexplained opportunistic infections and CD4+ T-lymphocytopenia without HIV infection. An investigation of cases in the United States. The Centers for Disease Control Idiopathic CD4+ T-lymphocytopenia Task Force.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The New England Journal of Medicine</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i="1" dirty="0">
                <a:effectLst/>
                <a:latin typeface="Times New Roman" panose="02020603050405020304" pitchFamily="18" charset="0"/>
                <a:ea typeface="Times New Roman" panose="02020603050405020304" pitchFamily="18" charset="0"/>
                <a:cs typeface="Times New Roman" panose="02020603050405020304" pitchFamily="18" charset="0"/>
              </a:rPr>
              <a:t>328</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(6), 373–379. https://</a:t>
            </a:r>
            <a:r>
              <a:rPr lang="en-US" sz="1050" dirty="0" err="1">
                <a:effectLst/>
                <a:latin typeface="Times New Roman" panose="02020603050405020304" pitchFamily="18" charset="0"/>
                <a:ea typeface="Times New Roman" panose="02020603050405020304" pitchFamily="18" charset="0"/>
                <a:cs typeface="Times New Roman" panose="02020603050405020304" pitchFamily="18" charset="0"/>
              </a:rPr>
              <a:t>doi.org</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/10.1056/NEJM199302113280601</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400" dirty="0">
              <a:solidFill>
                <a:srgbClr val="000000"/>
              </a:solidFill>
              <a:effectLst/>
              <a:latin typeface="Calibri" panose="020F0502020204030204" pitchFamily="34" charset="0"/>
              <a:ea typeface="Calibri" panose="020F0502020204030204" pitchFamily="34" charset="0"/>
            </a:endParaRPr>
          </a:p>
          <a:p>
            <a:pPr marR="0" lvl="0">
              <a:lnSpc>
                <a:spcPct val="107000"/>
              </a:lnSpc>
              <a:spcBef>
                <a:spcPts val="0"/>
              </a:spcBef>
              <a:spcAft>
                <a:spcPts val="0"/>
              </a:spcAft>
            </a:pPr>
            <a:endParaRPr lang="en-US" sz="1050" dirty="0">
              <a:solidFill>
                <a:srgbClr val="000000"/>
              </a:solidFill>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8A7131B6-8086-1A94-F600-5D31B394BA3E}"/>
              </a:ext>
            </a:extLst>
          </p:cNvPr>
          <p:cNvSpPr txBox="1"/>
          <p:nvPr/>
        </p:nvSpPr>
        <p:spPr>
          <a:xfrm>
            <a:off x="22608401" y="5024032"/>
            <a:ext cx="4008398" cy="645048"/>
          </a:xfrm>
          <a:prstGeom prst="rect">
            <a:avLst/>
          </a:prstGeom>
          <a:noFill/>
        </p:spPr>
        <p:txBody>
          <a:bodyPr wrap="square">
            <a:spAutoFit/>
          </a:bodyPr>
          <a:lstStyle/>
          <a:p>
            <a:pPr>
              <a:lnSpc>
                <a:spcPct val="110000"/>
              </a:lnSpc>
              <a:defRPr/>
            </a:pPr>
            <a:r>
              <a:rPr lang="en-US" sz="3600" b="1" u="sng" dirty="0">
                <a:latin typeface="Verdana" panose="020B0604030504040204" pitchFamily="34" charset="0"/>
                <a:ea typeface="Verdana" panose="020B0604030504040204" pitchFamily="34" charset="0"/>
                <a:cs typeface="Verdana" panose="020B0604030504040204" pitchFamily="34" charset="0"/>
              </a:rPr>
              <a:t>Conclusion</a:t>
            </a:r>
          </a:p>
        </p:txBody>
      </p:sp>
      <p:sp>
        <p:nvSpPr>
          <p:cNvPr id="22" name="Rectangle 144">
            <a:extLst>
              <a:ext uri="{FF2B5EF4-FFF2-40B4-BE49-F238E27FC236}">
                <a16:creationId xmlns:a16="http://schemas.microsoft.com/office/drawing/2014/main" id="{2DC11C65-2844-542A-E54E-5A0B8F8E82A3}"/>
              </a:ext>
            </a:extLst>
          </p:cNvPr>
          <p:cNvSpPr>
            <a:spLocks noChangeArrowheads="1"/>
          </p:cNvSpPr>
          <p:nvPr/>
        </p:nvSpPr>
        <p:spPr bwMode="auto">
          <a:xfrm>
            <a:off x="11375654" y="18022586"/>
            <a:ext cx="10024006" cy="1143000"/>
          </a:xfrm>
          <a:prstGeom prst="rect">
            <a:avLst/>
          </a:prstGeom>
          <a:solidFill>
            <a:schemeClr val="bg1"/>
          </a:solidFill>
          <a:ln>
            <a:noFill/>
          </a:ln>
          <a:effectLst/>
        </p:spPr>
        <p:txBody>
          <a:bodyPr lIns="288000" tIns="288000" rIns="288000" bIns="288000"/>
          <a:lstStyle/>
          <a:p>
            <a:r>
              <a:rPr lang="en-US" sz="1400" dirty="0">
                <a:latin typeface="Verdana" panose="020B0604030504040204" pitchFamily="34" charset="0"/>
                <a:ea typeface="Verdana" panose="020B0604030504040204" pitchFamily="34" charset="0"/>
                <a:cs typeface="Verdana" panose="020B0604030504040204" pitchFamily="34" charset="0"/>
              </a:rPr>
              <a:t>Figure 1 and 2 show multiple bilateral pulmonary nodules, specifically </a:t>
            </a:r>
            <a:r>
              <a:rPr lang="en-US" sz="1400" dirty="0" err="1">
                <a:latin typeface="Verdana" panose="020B0604030504040204" pitchFamily="34" charset="0"/>
                <a:ea typeface="Verdana" panose="020B0604030504040204" pitchFamily="34" charset="0"/>
                <a:cs typeface="Verdana" panose="020B0604030504040204" pitchFamily="34" charset="0"/>
              </a:rPr>
              <a:t>lingular</a:t>
            </a:r>
            <a:r>
              <a:rPr lang="en-US" sz="1400" dirty="0">
                <a:latin typeface="Verdana" panose="020B0604030504040204" pitchFamily="34" charset="0"/>
                <a:ea typeface="Verdana" panose="020B0604030504040204" pitchFamily="34" charset="0"/>
                <a:cs typeface="Verdana" panose="020B0604030504040204" pitchFamily="34" charset="0"/>
              </a:rPr>
              <a:t> and left lower lobe nodules. Dominant 2 cm stellate nodule in right lower lobe has decreased in size. Stellate 13mm nodules in right middle lobe is unchanged. No new nodules.</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a:extLst>
              <a:ext uri="{FF2B5EF4-FFF2-40B4-BE49-F238E27FC236}">
                <a16:creationId xmlns:a16="http://schemas.microsoft.com/office/drawing/2014/main" id="{C3FEB27A-DDB4-D0F0-DA2C-5D626483E2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72417" y="12071117"/>
            <a:ext cx="9340092" cy="57467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4AA954C3-D0FE-1EBF-DF7C-C813FF1C250A}"/>
              </a:ext>
            </a:extLst>
          </p:cNvPr>
          <p:cNvPicPr>
            <a:picLocks noChangeAspect="1"/>
          </p:cNvPicPr>
          <p:nvPr/>
        </p:nvPicPr>
        <p:blipFill>
          <a:blip r:embed="rId8"/>
          <a:stretch>
            <a:fillRect/>
          </a:stretch>
        </p:blipFill>
        <p:spPr>
          <a:xfrm>
            <a:off x="21847477" y="11939089"/>
            <a:ext cx="6834959" cy="6010808"/>
          </a:xfrm>
          <a:prstGeom prst="rect">
            <a:avLst/>
          </a:prstGeom>
        </p:spPr>
      </p:pic>
      <p:pic>
        <p:nvPicPr>
          <p:cNvPr id="36" name="Audio 35">
            <a:extLst>
              <a:ext uri="{FF2B5EF4-FFF2-40B4-BE49-F238E27FC236}">
                <a16:creationId xmlns:a16="http://schemas.microsoft.com/office/drawing/2014/main" id="{A0080BCE-7705-6A50-0AA2-658B3555216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8185272" y="18490664"/>
            <a:ext cx="812800" cy="812800"/>
          </a:xfrm>
          <a:prstGeom prst="rect">
            <a:avLst/>
          </a:prstGeom>
        </p:spPr>
      </p:pic>
    </p:spTree>
    <p:extLst>
      <p:ext uri="{BB962C8B-B14F-4D97-AF65-F5344CB8AC3E}">
        <p14:creationId xmlns:p14="http://schemas.microsoft.com/office/powerpoint/2010/main" val="3999967908"/>
      </p:ext>
    </p:extLst>
  </p:cSld>
  <p:clrMapOvr>
    <a:masterClrMapping/>
  </p:clrMapOvr>
  <mc:AlternateContent xmlns:mc="http://schemas.openxmlformats.org/markup-compatibility/2006">
    <mc:Choice xmlns:p14="http://schemas.microsoft.com/office/powerpoint/2010/main" Requires="p14">
      <p:transition spd="slow" p14:dur="2000" advTm="227776"/>
    </mc:Choice>
    <mc:Fallback>
      <p:transition spd="slow" advTm="227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738</Words>
  <Application>Microsoft Macintosh PowerPoint</Application>
  <PresentationFormat>Widescreen</PresentationFormat>
  <Paragraphs>30</Paragraphs>
  <Slides>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Open Sans</vt:lpstr>
      <vt:lpstr>Roboto</vt:lpstr>
      <vt:lpstr>Times New Roman</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 jain</dc:creator>
  <cp:lastModifiedBy>shreya jain</cp:lastModifiedBy>
  <cp:revision>1</cp:revision>
  <dcterms:created xsi:type="dcterms:W3CDTF">2024-03-30T04:46:00Z</dcterms:created>
  <dcterms:modified xsi:type="dcterms:W3CDTF">2024-03-30T05:13:04Z</dcterms:modified>
</cp:coreProperties>
</file>