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_rels/slide1.xml.rels" ContentType="application/vnd.openxmlformats-package.relationships+xml"/>
  <Override PartName="/ppt/media/image1.png" ContentType="image/png"/>
  <Override PartName="/ppt/media/image2.jpeg" ContentType="image/jpeg"/>
  <Override PartName="/ppt/media/image3.png" ContentType="image/png"/>
  <Override PartName="/ppt/media/image4.png" ContentType="image/png"/>
  <Override PartName="/ppt/media/media6.m4a" ContentType="audio/mp4"/>
  <Override PartName="/ppt/media/image5.png" ContentType="image/png"/>
  <Override PartName="/ppt/media/image7.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29260800" cy="21945600"/>
  <p:notesSz cx="7023100" cy="93091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900" spc="-1" strike="noStrike">
                <a:solidFill>
                  <a:srgbClr val="000000"/>
                </a:solidFill>
                <a:latin typeface="Times New Roman"/>
              </a:rPr>
              <a:t>Click to move the slide</a:t>
            </a:r>
            <a:endParaRPr b="0" lang="en-US" sz="1900" spc="-1" strike="noStrike">
              <a:solidFill>
                <a:srgbClr val="000000"/>
              </a:solidFill>
              <a:latin typeface="Times New Roman"/>
            </a:endParaRPr>
          </a:p>
        </p:txBody>
      </p:sp>
      <p:sp>
        <p:nvSpPr>
          <p:cNvPr id="42"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43"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44" name="PlaceHolder 4"/>
          <p:cNvSpPr>
            <a:spLocks noGrp="1"/>
          </p:cNvSpPr>
          <p:nvPr>
            <p:ph type="dt" idx="4"/>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45" name="PlaceHolder 5"/>
          <p:cNvSpPr>
            <a:spLocks noGrp="1"/>
          </p:cNvSpPr>
          <p:nvPr>
            <p:ph type="ftr" idx="5"/>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46" name="PlaceHolder 6"/>
          <p:cNvSpPr>
            <a:spLocks noGrp="1"/>
          </p:cNvSpPr>
          <p:nvPr>
            <p:ph type="sldNum" idx="6"/>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9D3F6987-DAF8-4994-82FA-D604F63C08FA}"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PlaceHolder 1"/>
          <p:cNvSpPr>
            <a:spLocks noGrp="1"/>
          </p:cNvSpPr>
          <p:nvPr>
            <p:ph type="sldNum" idx="7"/>
          </p:nvPr>
        </p:nvSpPr>
        <p:spPr>
          <a:xfrm>
            <a:off x="3943440" y="8843040"/>
            <a:ext cx="3106440" cy="487800"/>
          </a:xfrm>
          <a:prstGeom prst="rect">
            <a:avLst/>
          </a:prstGeom>
          <a:noFill/>
          <a:ln w="0">
            <a:noFill/>
          </a:ln>
        </p:spPr>
        <p:txBody>
          <a:bodyPr numCol="1" spcCol="0" lIns="89640" rIns="89640" tIns="44640" bIns="44640" anchor="b">
            <a:noAutofit/>
          </a:bodyPr>
          <a:lstStyle>
            <a:lvl1pPr algn="r">
              <a:lnSpc>
                <a:spcPct val="100000"/>
              </a:lnSpc>
              <a:buNone/>
              <a:defRPr b="0" lang="en-AU" sz="1200" spc="-1" strike="noStrike">
                <a:latin typeface="Times New Roman"/>
              </a:defRPr>
            </a:lvl1pPr>
          </a:lstStyle>
          <a:p>
            <a:pPr algn="r">
              <a:lnSpc>
                <a:spcPct val="100000"/>
              </a:lnSpc>
              <a:buNone/>
            </a:pPr>
            <a:fld id="{B768680E-CF76-4815-985C-BFB3784E8D4D}" type="slidenum">
              <a:rPr b="0" lang="en-AU" sz="1200" spc="-1" strike="noStrike">
                <a:latin typeface="Times New Roman"/>
              </a:rPr>
              <a:t>&lt;number&gt;</a:t>
            </a:fld>
            <a:endParaRPr b="0" lang="en-US" sz="1200" spc="-1" strike="noStrike">
              <a:latin typeface="Times New Roman"/>
            </a:endParaRPr>
          </a:p>
        </p:txBody>
      </p:sp>
      <p:sp>
        <p:nvSpPr>
          <p:cNvPr id="69" name="PlaceHolder 2"/>
          <p:cNvSpPr>
            <a:spLocks noGrp="1"/>
          </p:cNvSpPr>
          <p:nvPr>
            <p:ph type="sldImg"/>
          </p:nvPr>
        </p:nvSpPr>
        <p:spPr>
          <a:xfrm>
            <a:off x="1168560" y="696960"/>
            <a:ext cx="4641480" cy="3481200"/>
          </a:xfrm>
          <a:prstGeom prst="rect">
            <a:avLst/>
          </a:prstGeom>
          <a:ln w="0">
            <a:noFill/>
          </a:ln>
        </p:spPr>
      </p:sp>
      <p:sp>
        <p:nvSpPr>
          <p:cNvPr id="70" name="PlaceHolder 3"/>
          <p:cNvSpPr>
            <a:spLocks noGrp="1"/>
          </p:cNvSpPr>
          <p:nvPr>
            <p:ph type="body"/>
          </p:nvPr>
        </p:nvSpPr>
        <p:spPr>
          <a:xfrm>
            <a:off x="909360" y="4456080"/>
            <a:ext cx="5155200" cy="4178520"/>
          </a:xfrm>
          <a:prstGeom prst="rect">
            <a:avLst/>
          </a:prstGeom>
          <a:noFill/>
          <a:ln w="0">
            <a:noFill/>
          </a:ln>
        </p:spPr>
        <p:txBody>
          <a:bodyPr numCol="1" spcCol="0" lIns="89640" rIns="89640" tIns="44640" bIns="44640" anchor="t">
            <a:noAutofit/>
          </a:bodyP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266FD67-8291-4473-9146-AF2EAFB6BEDB}"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27" name="PlaceHolder 2"/>
          <p:cNvSpPr>
            <a:spLocks noGrp="1"/>
          </p:cNvSpPr>
          <p:nvPr>
            <p:ph/>
          </p:nvPr>
        </p:nvSpPr>
        <p:spPr>
          <a:xfrm>
            <a:off x="1463040" y="5135040"/>
            <a:ext cx="2633436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28" name="PlaceHolder 3"/>
          <p:cNvSpPr>
            <a:spLocks noGrp="1"/>
          </p:cNvSpPr>
          <p:nvPr>
            <p:ph/>
          </p:nvPr>
        </p:nvSpPr>
        <p:spPr>
          <a:xfrm>
            <a:off x="1463040" y="11783160"/>
            <a:ext cx="2633436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3E7748C-D1FA-4A87-B3B5-B871077C118C}"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30" name="PlaceHolder 2"/>
          <p:cNvSpPr>
            <a:spLocks noGrp="1"/>
          </p:cNvSpPr>
          <p:nvPr>
            <p:ph/>
          </p:nvPr>
        </p:nvSpPr>
        <p:spPr>
          <a:xfrm>
            <a:off x="1463040" y="513504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31" name="PlaceHolder 3"/>
          <p:cNvSpPr>
            <a:spLocks noGrp="1"/>
          </p:cNvSpPr>
          <p:nvPr>
            <p:ph/>
          </p:nvPr>
        </p:nvSpPr>
        <p:spPr>
          <a:xfrm>
            <a:off x="14956920" y="513504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32" name="PlaceHolder 4"/>
          <p:cNvSpPr>
            <a:spLocks noGrp="1"/>
          </p:cNvSpPr>
          <p:nvPr>
            <p:ph/>
          </p:nvPr>
        </p:nvSpPr>
        <p:spPr>
          <a:xfrm>
            <a:off x="1463040" y="1178316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33" name="PlaceHolder 5"/>
          <p:cNvSpPr>
            <a:spLocks noGrp="1"/>
          </p:cNvSpPr>
          <p:nvPr>
            <p:ph/>
          </p:nvPr>
        </p:nvSpPr>
        <p:spPr>
          <a:xfrm>
            <a:off x="14956920" y="1178316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FEC0CEBD-3D52-4B80-BA04-644DAE5304D9}"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35" name="PlaceHolder 2"/>
          <p:cNvSpPr>
            <a:spLocks noGrp="1"/>
          </p:cNvSpPr>
          <p:nvPr>
            <p:ph/>
          </p:nvPr>
        </p:nvSpPr>
        <p:spPr>
          <a:xfrm>
            <a:off x="1463040" y="5135040"/>
            <a:ext cx="847944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36" name="PlaceHolder 3"/>
          <p:cNvSpPr>
            <a:spLocks noGrp="1"/>
          </p:cNvSpPr>
          <p:nvPr>
            <p:ph/>
          </p:nvPr>
        </p:nvSpPr>
        <p:spPr>
          <a:xfrm>
            <a:off x="10366920" y="5135040"/>
            <a:ext cx="847944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37" name="PlaceHolder 4"/>
          <p:cNvSpPr>
            <a:spLocks noGrp="1"/>
          </p:cNvSpPr>
          <p:nvPr>
            <p:ph/>
          </p:nvPr>
        </p:nvSpPr>
        <p:spPr>
          <a:xfrm>
            <a:off x="19270800" y="5135040"/>
            <a:ext cx="847944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38" name="PlaceHolder 5"/>
          <p:cNvSpPr>
            <a:spLocks noGrp="1"/>
          </p:cNvSpPr>
          <p:nvPr>
            <p:ph/>
          </p:nvPr>
        </p:nvSpPr>
        <p:spPr>
          <a:xfrm>
            <a:off x="1463040" y="11783160"/>
            <a:ext cx="847944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39" name="PlaceHolder 6"/>
          <p:cNvSpPr>
            <a:spLocks noGrp="1"/>
          </p:cNvSpPr>
          <p:nvPr>
            <p:ph/>
          </p:nvPr>
        </p:nvSpPr>
        <p:spPr>
          <a:xfrm>
            <a:off x="10366920" y="11783160"/>
            <a:ext cx="847944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40" name="PlaceHolder 7"/>
          <p:cNvSpPr>
            <a:spLocks noGrp="1"/>
          </p:cNvSpPr>
          <p:nvPr>
            <p:ph/>
          </p:nvPr>
        </p:nvSpPr>
        <p:spPr>
          <a:xfrm>
            <a:off x="19270800" y="11783160"/>
            <a:ext cx="847944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90AB3D0D-1A20-42CA-8394-05FF115F0743}"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6" name="PlaceHolder 2"/>
          <p:cNvSpPr>
            <a:spLocks noGrp="1"/>
          </p:cNvSpPr>
          <p:nvPr>
            <p:ph type="subTitle"/>
          </p:nvPr>
        </p:nvSpPr>
        <p:spPr>
          <a:xfrm>
            <a:off x="1463040" y="5135040"/>
            <a:ext cx="26334360" cy="127278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3C0447B1-0B31-4D5D-970C-D64515A6F7DD}"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8" name="PlaceHolder 2"/>
          <p:cNvSpPr>
            <a:spLocks noGrp="1"/>
          </p:cNvSpPr>
          <p:nvPr>
            <p:ph/>
          </p:nvPr>
        </p:nvSpPr>
        <p:spPr>
          <a:xfrm>
            <a:off x="1463040" y="5135040"/>
            <a:ext cx="26334360" cy="1272780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2CD6880-DDFB-47D5-B54B-5E85B1EA591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10" name="PlaceHolder 2"/>
          <p:cNvSpPr>
            <a:spLocks noGrp="1"/>
          </p:cNvSpPr>
          <p:nvPr>
            <p:ph/>
          </p:nvPr>
        </p:nvSpPr>
        <p:spPr>
          <a:xfrm>
            <a:off x="1463040" y="5135040"/>
            <a:ext cx="12850920" cy="1272780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11" name="PlaceHolder 3"/>
          <p:cNvSpPr>
            <a:spLocks noGrp="1"/>
          </p:cNvSpPr>
          <p:nvPr>
            <p:ph/>
          </p:nvPr>
        </p:nvSpPr>
        <p:spPr>
          <a:xfrm>
            <a:off x="14956920" y="5135040"/>
            <a:ext cx="12850920" cy="1272780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C863DBE1-D612-4178-BC18-6A02EAF1E403}"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E68E5BD-D90C-4FBA-945D-BC7E54F2829B}"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463040" y="875520"/>
            <a:ext cx="26334360" cy="169873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DF6C28C-8599-4458-BC24-A3B0F27DD01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15" name="PlaceHolder 2"/>
          <p:cNvSpPr>
            <a:spLocks noGrp="1"/>
          </p:cNvSpPr>
          <p:nvPr>
            <p:ph/>
          </p:nvPr>
        </p:nvSpPr>
        <p:spPr>
          <a:xfrm>
            <a:off x="1463040" y="513504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16" name="PlaceHolder 3"/>
          <p:cNvSpPr>
            <a:spLocks noGrp="1"/>
          </p:cNvSpPr>
          <p:nvPr>
            <p:ph/>
          </p:nvPr>
        </p:nvSpPr>
        <p:spPr>
          <a:xfrm>
            <a:off x="14956920" y="5135040"/>
            <a:ext cx="12850920" cy="1272780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17" name="PlaceHolder 4"/>
          <p:cNvSpPr>
            <a:spLocks noGrp="1"/>
          </p:cNvSpPr>
          <p:nvPr>
            <p:ph/>
          </p:nvPr>
        </p:nvSpPr>
        <p:spPr>
          <a:xfrm>
            <a:off x="1463040" y="1178316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607E1BD-A559-4EF4-9FC6-BF4BA063A72F}"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19" name="PlaceHolder 2"/>
          <p:cNvSpPr>
            <a:spLocks noGrp="1"/>
          </p:cNvSpPr>
          <p:nvPr>
            <p:ph/>
          </p:nvPr>
        </p:nvSpPr>
        <p:spPr>
          <a:xfrm>
            <a:off x="1463040" y="5135040"/>
            <a:ext cx="12850920" cy="1272780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20" name="PlaceHolder 3"/>
          <p:cNvSpPr>
            <a:spLocks noGrp="1"/>
          </p:cNvSpPr>
          <p:nvPr>
            <p:ph/>
          </p:nvPr>
        </p:nvSpPr>
        <p:spPr>
          <a:xfrm>
            <a:off x="14956920" y="513504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21" name="PlaceHolder 4"/>
          <p:cNvSpPr>
            <a:spLocks noGrp="1"/>
          </p:cNvSpPr>
          <p:nvPr>
            <p:ph/>
          </p:nvPr>
        </p:nvSpPr>
        <p:spPr>
          <a:xfrm>
            <a:off x="14956920" y="1178316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CAB8D6E-C3EC-41CA-9063-8D142E80AB5E}"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463040" y="875520"/>
            <a:ext cx="26334360" cy="3664440"/>
          </a:xfrm>
          <a:prstGeom prst="rect">
            <a:avLst/>
          </a:prstGeom>
          <a:noFill/>
          <a:ln w="0">
            <a:noFill/>
          </a:ln>
        </p:spPr>
        <p:txBody>
          <a:bodyPr lIns="0" rIns="0" tIns="0" bIns="0" anchor="ctr">
            <a:noAutofit/>
          </a:bodyPr>
          <a:p>
            <a:endParaRPr b="0" lang="en-US" sz="1900" spc="-1" strike="noStrike">
              <a:solidFill>
                <a:srgbClr val="000000"/>
              </a:solidFill>
              <a:latin typeface="Times New Roman"/>
            </a:endParaRPr>
          </a:p>
        </p:txBody>
      </p:sp>
      <p:sp>
        <p:nvSpPr>
          <p:cNvPr id="23" name="PlaceHolder 2"/>
          <p:cNvSpPr>
            <a:spLocks noGrp="1"/>
          </p:cNvSpPr>
          <p:nvPr>
            <p:ph/>
          </p:nvPr>
        </p:nvSpPr>
        <p:spPr>
          <a:xfrm>
            <a:off x="1463040" y="513504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24" name="PlaceHolder 3"/>
          <p:cNvSpPr>
            <a:spLocks noGrp="1"/>
          </p:cNvSpPr>
          <p:nvPr>
            <p:ph/>
          </p:nvPr>
        </p:nvSpPr>
        <p:spPr>
          <a:xfrm>
            <a:off x="14956920" y="5135040"/>
            <a:ext cx="1285092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25" name="PlaceHolder 4"/>
          <p:cNvSpPr>
            <a:spLocks noGrp="1"/>
          </p:cNvSpPr>
          <p:nvPr>
            <p:ph/>
          </p:nvPr>
        </p:nvSpPr>
        <p:spPr>
          <a:xfrm>
            <a:off x="1463040" y="11783160"/>
            <a:ext cx="26334360" cy="6071040"/>
          </a:xfrm>
          <a:prstGeom prst="rect">
            <a:avLst/>
          </a:prstGeom>
          <a:noFill/>
          <a:ln w="0">
            <a:noFill/>
          </a:ln>
        </p:spPr>
        <p:txBody>
          <a:bodyPr lIns="0" rIns="0" tIns="0" bIns="0" anchor="t">
            <a:normAutofit/>
          </a:bodyPr>
          <a:p>
            <a:endParaRPr b="0" lang="en-US" sz="11900" spc="-1" strike="noStrike">
              <a:solidFill>
                <a:srgbClr val="000000"/>
              </a:solidFill>
              <a:latin typeface="Times New Roman"/>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DFB5DF2-9880-4A66-85BF-74D8D9C7CDEA}"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0094b3"/>
            </a:gs>
          </a:gsLst>
          <a:lin ang="5400000"/>
        </a:gra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2196000" y="19994400"/>
            <a:ext cx="6095520" cy="1463400"/>
          </a:xfrm>
          <a:prstGeom prst="rect">
            <a:avLst/>
          </a:prstGeom>
          <a:noFill/>
          <a:ln w="0">
            <a:noFill/>
          </a:ln>
        </p:spPr>
        <p:txBody>
          <a:bodyPr numCol="1" spcCol="0" lIns="341280" rIns="341280" tIns="170640" bIns="17064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1" name="PlaceHolder 2"/>
          <p:cNvSpPr>
            <a:spLocks noGrp="1"/>
          </p:cNvSpPr>
          <p:nvPr>
            <p:ph type="ftr" idx="2"/>
          </p:nvPr>
        </p:nvSpPr>
        <p:spPr>
          <a:xfrm>
            <a:off x="9996120" y="19994400"/>
            <a:ext cx="9268560" cy="1463400"/>
          </a:xfrm>
          <a:prstGeom prst="rect">
            <a:avLst/>
          </a:prstGeom>
          <a:noFill/>
          <a:ln w="0">
            <a:noFill/>
          </a:ln>
        </p:spPr>
        <p:txBody>
          <a:bodyPr numCol="1" spcCol="0" lIns="341280" rIns="341280" tIns="170640" bIns="170640" anchor="t">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2" name="PlaceHolder 3"/>
          <p:cNvSpPr>
            <a:spLocks noGrp="1"/>
          </p:cNvSpPr>
          <p:nvPr>
            <p:ph type="sldNum" idx="3"/>
          </p:nvPr>
        </p:nvSpPr>
        <p:spPr>
          <a:xfrm>
            <a:off x="20968920" y="19994400"/>
            <a:ext cx="6095520" cy="1463400"/>
          </a:xfrm>
          <a:prstGeom prst="rect">
            <a:avLst/>
          </a:prstGeom>
          <a:noFill/>
          <a:ln w="0">
            <a:noFill/>
          </a:ln>
        </p:spPr>
        <p:txBody>
          <a:bodyPr numCol="1" spcCol="0" lIns="341280" rIns="341280" tIns="170640" bIns="170640" anchor="t">
            <a:noAutofit/>
          </a:bodyPr>
          <a:lstStyle>
            <a:lvl1pPr algn="r">
              <a:lnSpc>
                <a:spcPct val="100000"/>
              </a:lnSpc>
              <a:buNone/>
              <a:defRPr b="0" lang="en-US" sz="5200" spc="-1" strike="noStrike">
                <a:solidFill>
                  <a:srgbClr val="000000"/>
                </a:solidFill>
                <a:latin typeface="Times New Roman"/>
              </a:defRPr>
            </a:lvl1pPr>
          </a:lstStyle>
          <a:p>
            <a:pPr algn="r">
              <a:lnSpc>
                <a:spcPct val="100000"/>
              </a:lnSpc>
              <a:buNone/>
            </a:pPr>
            <a:fld id="{B19DC0DF-FDC9-4DA2-9340-387877F324D8}" type="slidenum">
              <a:rPr b="0" lang="en-US" sz="5200" spc="-1" strike="noStrike">
                <a:solidFill>
                  <a:srgbClr val="000000"/>
                </a:solidFill>
                <a:latin typeface="Times New Roman"/>
              </a:rPr>
              <a:t>&lt;number&gt;</a:t>
            </a:fld>
            <a:endParaRPr b="0" lang="en-US" sz="5200" spc="-1" strike="noStrike">
              <a:latin typeface="Times New Roman"/>
            </a:endParaRPr>
          </a:p>
        </p:txBody>
      </p:sp>
      <p:sp>
        <p:nvSpPr>
          <p:cNvPr id="3" name="PlaceHolder 4"/>
          <p:cNvSpPr>
            <a:spLocks noGrp="1"/>
          </p:cNvSpPr>
          <p:nvPr>
            <p:ph type="title"/>
          </p:nvPr>
        </p:nvSpPr>
        <p:spPr>
          <a:xfrm>
            <a:off x="1463040" y="875520"/>
            <a:ext cx="26334360" cy="3664440"/>
          </a:xfrm>
          <a:prstGeom prst="rect">
            <a:avLst/>
          </a:prstGeom>
          <a:noFill/>
          <a:ln w="0">
            <a:noFill/>
          </a:ln>
        </p:spPr>
        <p:txBody>
          <a:bodyPr lIns="0" rIns="0" tIns="0" bIns="0" anchor="ctr">
            <a:noAutofit/>
          </a:bodyPr>
          <a:p>
            <a:r>
              <a:rPr b="0" lang="en-US" sz="1900" spc="-1" strike="noStrike">
                <a:solidFill>
                  <a:srgbClr val="000000"/>
                </a:solidFill>
                <a:latin typeface="Times New Roman"/>
              </a:rPr>
              <a:t>Click to edit the title text format</a:t>
            </a:r>
            <a:endParaRPr b="0" lang="en-US" sz="1900" spc="-1" strike="noStrike">
              <a:solidFill>
                <a:srgbClr val="000000"/>
              </a:solidFill>
              <a:latin typeface="Times New Roman"/>
            </a:endParaRPr>
          </a:p>
        </p:txBody>
      </p:sp>
      <p:sp>
        <p:nvSpPr>
          <p:cNvPr id="4" name="PlaceHolder 5"/>
          <p:cNvSpPr>
            <a:spLocks noGrp="1"/>
          </p:cNvSpPr>
          <p:nvPr>
            <p:ph type="body"/>
          </p:nvPr>
        </p:nvSpPr>
        <p:spPr>
          <a:xfrm>
            <a:off x="1463040" y="5135040"/>
            <a:ext cx="26334360" cy="127278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1900" spc="-1" strike="noStrike">
                <a:solidFill>
                  <a:srgbClr val="000000"/>
                </a:solidFill>
                <a:latin typeface="Times New Roman"/>
              </a:rPr>
              <a:t>Click to edit the outline text format</a:t>
            </a:r>
            <a:endParaRPr b="0" lang="en-US" sz="119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en-US" sz="9000" spc="-1" strike="noStrike">
                <a:solidFill>
                  <a:srgbClr val="000000"/>
                </a:solidFill>
                <a:latin typeface="Times New Roman"/>
              </a:rPr>
              <a:t>Second Outline Level</a:t>
            </a:r>
            <a:endParaRPr b="0" lang="en-US" sz="90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en-US" sz="7400" spc="-1" strike="noStrike">
                <a:solidFill>
                  <a:srgbClr val="000000"/>
                </a:solidFill>
                <a:latin typeface="Times New Roman"/>
              </a:rPr>
              <a:t>Third Outline Level</a:t>
            </a:r>
            <a:endParaRPr b="0" lang="en-US" sz="74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en-US" sz="7400" spc="-1" strike="noStrike">
                <a:solidFill>
                  <a:srgbClr val="000000"/>
                </a:solidFill>
                <a:latin typeface="Times New Roman"/>
              </a:rPr>
              <a:t>Fourth Outline Level</a:t>
            </a:r>
            <a:endParaRPr b="0" lang="en-US" sz="74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Times New Roman"/>
              </a:rPr>
              <a:t>Fifth Outline Level</a:t>
            </a:r>
            <a:endParaRPr b="0" lang="en-US"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Times New Roman"/>
              </a:rPr>
              <a:t>Sixth Outline Level</a:t>
            </a:r>
            <a:endParaRPr b="0" lang="en-US"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Times New Roman"/>
              </a:rPr>
              <a:t>Seventh Outline Level</a:t>
            </a:r>
            <a:endParaRPr b="0" lang="en-US"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audio" Target="../media/media6.m4a"/><Relationship Id="rId7" Type="http://schemas.microsoft.com/office/2007/relationships/media" Target="../media/media6.m4a"/><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6ecff"/>
        </a:solidFill>
      </p:bgPr>
    </p:bg>
    <p:spTree>
      <p:nvGrpSpPr>
        <p:cNvPr id="1" name=""/>
        <p:cNvGrpSpPr/>
        <p:nvPr/>
      </p:nvGrpSpPr>
      <p:grpSpPr>
        <a:xfrm>
          <a:off x="0" y="0"/>
          <a:ext cx="0" cy="0"/>
          <a:chOff x="0" y="0"/>
          <a:chExt cx="0" cy="0"/>
        </a:xfrm>
      </p:grpSpPr>
      <p:pic>
        <p:nvPicPr>
          <p:cNvPr id="47" name="Picture 11" descr=""/>
          <p:cNvPicPr/>
          <p:nvPr/>
        </p:nvPicPr>
        <p:blipFill>
          <a:blip r:embed="rId1"/>
          <a:stretch/>
        </p:blipFill>
        <p:spPr>
          <a:xfrm>
            <a:off x="0" y="-60480"/>
            <a:ext cx="29257200" cy="22064040"/>
          </a:xfrm>
          <a:prstGeom prst="rect">
            <a:avLst/>
          </a:prstGeom>
          <a:ln w="0">
            <a:noFill/>
          </a:ln>
        </p:spPr>
      </p:pic>
      <p:sp>
        <p:nvSpPr>
          <p:cNvPr id="48" name="Rectangle 144"/>
          <p:cNvSpPr/>
          <p:nvPr/>
        </p:nvSpPr>
        <p:spPr>
          <a:xfrm>
            <a:off x="10557720" y="5005080"/>
            <a:ext cx="11505960" cy="6070680"/>
          </a:xfrm>
          <a:prstGeom prst="rect">
            <a:avLst/>
          </a:prstGeom>
          <a:solidFill>
            <a:schemeClr val="bg1"/>
          </a:solidFill>
          <a:ln w="0">
            <a:noFill/>
          </a:ln>
        </p:spPr>
        <p:style>
          <a:lnRef idx="0"/>
          <a:fillRef idx="0"/>
          <a:effectRef idx="0"/>
          <a:fontRef idx="minor"/>
        </p:style>
        <p:txBody>
          <a:bodyPr lIns="288000" rIns="288000" tIns="288000" bIns="288000" anchor="t">
            <a:noAutofit/>
          </a:bodyPr>
          <a:p>
            <a:pPr>
              <a:lnSpc>
                <a:spcPct val="100000"/>
              </a:lnSpc>
              <a:buNone/>
            </a:pPr>
            <a:r>
              <a:rPr b="1" lang="en-US" sz="3600" spc="-1" strike="noStrike" u="sng">
                <a:solidFill>
                  <a:srgbClr val="000000"/>
                </a:solidFill>
                <a:uFillTx/>
                <a:latin typeface="Verdana"/>
                <a:ea typeface="Verdana"/>
              </a:rPr>
              <a:t>Discussion</a:t>
            </a:r>
            <a:endParaRPr b="0" lang="en-US" sz="3600" spc="-1" strike="noStrike">
              <a:latin typeface="Arial"/>
            </a:endParaRPr>
          </a:p>
          <a:p>
            <a:pPr>
              <a:lnSpc>
                <a:spcPct val="100000"/>
              </a:lnSpc>
              <a:buNone/>
            </a:pPr>
            <a:endParaRPr b="0" lang="en-US" sz="3600" spc="-1" strike="noStrike">
              <a:latin typeface="Arial"/>
            </a:endParaRPr>
          </a:p>
          <a:p>
            <a:pPr>
              <a:lnSpc>
                <a:spcPct val="100000"/>
              </a:lnSpc>
              <a:buNone/>
            </a:pPr>
            <a:r>
              <a:rPr b="0" lang="en-US" sz="2800" spc="-1" strike="noStrike">
                <a:solidFill>
                  <a:srgbClr val="0d0d0d"/>
                </a:solidFill>
                <a:latin typeface="Roboto"/>
                <a:ea typeface="Times New Roman"/>
              </a:rPr>
              <a:t>The occurrence of rare complications such as cystic artery pseudoaneurysm leading to hemoperitoneum post-laparoscopic cholecystectomy is an uncommon but potentially life-threatening event. The development of hemoperitoneum in the context of cystic artery pseudoaneurysm is a rare phenomenon. Gastric ulcerations secondary to hemoperitoneum are a rare but recognized complication, involving a combination of factors, including chemical irritation from blood in the peritoneal cavity, stress-induced gastric mucosal injury, and compromised mucosal blood flow due to hypovolemia. </a:t>
            </a:r>
            <a:endParaRPr b="0" lang="en-US" sz="2800" spc="-1" strike="noStrike">
              <a:latin typeface="Arial"/>
            </a:endParaRPr>
          </a:p>
          <a:p>
            <a:pPr>
              <a:lnSpc>
                <a:spcPct val="100000"/>
              </a:lnSpc>
              <a:buNone/>
            </a:pPr>
            <a:endParaRPr b="0" lang="en-US" sz="3600" spc="-1" strike="noStrike">
              <a:latin typeface="Arial"/>
            </a:endParaRPr>
          </a:p>
        </p:txBody>
      </p:sp>
      <p:sp>
        <p:nvSpPr>
          <p:cNvPr id="49" name="Text Box 2"/>
          <p:cNvSpPr/>
          <p:nvPr/>
        </p:nvSpPr>
        <p:spPr>
          <a:xfrm>
            <a:off x="3124080" y="141120"/>
            <a:ext cx="22110120" cy="4764600"/>
          </a:xfrm>
          <a:prstGeom prst="rect">
            <a:avLst/>
          </a:prstGeom>
          <a:noFill/>
          <a:ln w="0">
            <a:noFill/>
          </a:ln>
        </p:spPr>
        <p:style>
          <a:lnRef idx="0"/>
          <a:fillRef idx="0"/>
          <a:effectRef idx="0"/>
          <a:fontRef idx="minor"/>
        </p:style>
        <p:txBody>
          <a:bodyPr lIns="432000" rIns="432000" tIns="432000" bIns="432000" anchor="t">
            <a:spAutoFit/>
          </a:bodyPr>
          <a:p>
            <a:pPr algn="ctr">
              <a:lnSpc>
                <a:spcPct val="100000"/>
              </a:lnSpc>
              <a:buNone/>
              <a:tabLst>
                <a:tab algn="l" pos="5591160"/>
              </a:tabLst>
            </a:pPr>
            <a:r>
              <a:rPr b="1" i="1" lang="en-US" sz="6400" spc="-1" strike="noStrike">
                <a:solidFill>
                  <a:srgbClr val="ffffff"/>
                </a:solidFill>
                <a:latin typeface="Arial"/>
              </a:rPr>
              <a:t>Unraveling the complications of Acute Cholecystitis: A </a:t>
            </a:r>
            <a:endParaRPr b="0" lang="en-US" sz="6400" spc="-1" strike="noStrike">
              <a:latin typeface="Arial"/>
            </a:endParaRPr>
          </a:p>
          <a:p>
            <a:pPr algn="ctr">
              <a:lnSpc>
                <a:spcPct val="100000"/>
              </a:lnSpc>
              <a:buNone/>
              <a:tabLst>
                <a:tab algn="l" pos="5591160"/>
              </a:tabLst>
            </a:pPr>
            <a:r>
              <a:rPr b="1" i="1" lang="en-US" sz="6400" spc="-1" strike="noStrike">
                <a:solidFill>
                  <a:srgbClr val="ffffff"/>
                </a:solidFill>
                <a:latin typeface="Arial"/>
              </a:rPr>
              <a:t>Case report of Hemoperitoneum leading to gastric ulcerations</a:t>
            </a:r>
            <a:endParaRPr b="0" lang="en-US" sz="6400" spc="-1" strike="noStrike">
              <a:latin typeface="Arial"/>
            </a:endParaRPr>
          </a:p>
          <a:p>
            <a:pPr algn="ctr">
              <a:lnSpc>
                <a:spcPct val="100000"/>
              </a:lnSpc>
              <a:buNone/>
              <a:tabLst>
                <a:tab algn="l" pos="5591160"/>
              </a:tabLst>
            </a:pPr>
            <a:r>
              <a:rPr b="1" i="1" lang="en-US" sz="6400" spc="-1" strike="noStrike">
                <a:solidFill>
                  <a:srgbClr val="ffffff"/>
                </a:solidFill>
                <a:latin typeface="Arial"/>
              </a:rPr>
              <a:t> </a:t>
            </a:r>
            <a:endParaRPr b="0" lang="en-US" sz="6400" spc="-1" strike="noStrike">
              <a:latin typeface="Arial"/>
            </a:endParaRPr>
          </a:p>
        </p:txBody>
      </p:sp>
      <p:sp>
        <p:nvSpPr>
          <p:cNvPr id="50" name="Text Box 4"/>
          <p:cNvSpPr/>
          <p:nvPr/>
        </p:nvSpPr>
        <p:spPr>
          <a:xfrm>
            <a:off x="3460680" y="3592080"/>
            <a:ext cx="21640320" cy="1769760"/>
          </a:xfrm>
          <a:prstGeom prst="rect">
            <a:avLst/>
          </a:prstGeom>
          <a:noFill/>
          <a:ln w="0">
            <a:noFill/>
          </a:ln>
        </p:spPr>
        <p:style>
          <a:lnRef idx="0"/>
          <a:fillRef idx="0"/>
          <a:effectRef idx="0"/>
          <a:fontRef idx="minor"/>
        </p:style>
        <p:txBody>
          <a:bodyPr lIns="288000" rIns="288000" tIns="288000" bIns="288000" anchor="t">
            <a:noAutofit/>
          </a:bodyPr>
          <a:p>
            <a:pPr algn="ctr">
              <a:lnSpc>
                <a:spcPct val="100000"/>
              </a:lnSpc>
              <a:buNone/>
            </a:pPr>
            <a:r>
              <a:rPr b="1" i="1" lang="en-GB" sz="4400" spc="-1" strike="noStrike">
                <a:solidFill>
                  <a:srgbClr val="ffffff"/>
                </a:solidFill>
                <a:latin typeface="Times New Roman"/>
              </a:rPr>
              <a:t>Shreya Jain, DO; Vijay Kata, MD, Thomas O’Connor, MD; Gretchen Williams, DO  </a:t>
            </a:r>
            <a:endParaRPr b="0" lang="en-US" sz="4400" spc="-1" strike="noStrike">
              <a:latin typeface="Arial"/>
            </a:endParaRPr>
          </a:p>
        </p:txBody>
      </p:sp>
      <p:sp>
        <p:nvSpPr>
          <p:cNvPr id="51" name="Text Box 122"/>
          <p:cNvSpPr/>
          <p:nvPr/>
        </p:nvSpPr>
        <p:spPr>
          <a:xfrm>
            <a:off x="290160" y="5005080"/>
            <a:ext cx="9829440" cy="6203520"/>
          </a:xfrm>
          <a:prstGeom prst="rect">
            <a:avLst/>
          </a:prstGeom>
          <a:solidFill>
            <a:schemeClr val="bg1"/>
          </a:solidFill>
          <a:ln w="0">
            <a:noFill/>
          </a:ln>
        </p:spPr>
        <p:style>
          <a:lnRef idx="0"/>
          <a:fillRef idx="0"/>
          <a:effectRef idx="0"/>
          <a:fontRef idx="minor"/>
        </p:style>
        <p:txBody>
          <a:bodyPr lIns="73080" rIns="73080" tIns="36720" bIns="36720" anchor="t">
            <a:spAutoFit/>
          </a:bodyPr>
          <a:p>
            <a:pPr>
              <a:lnSpc>
                <a:spcPct val="107000"/>
              </a:lnSpc>
              <a:spcBef>
                <a:spcPts val="1500"/>
              </a:spcBef>
              <a:spcAft>
                <a:spcPts val="1500"/>
              </a:spcAft>
              <a:buNone/>
            </a:pPr>
            <a:endParaRPr b="0" lang="en-US" sz="2800" spc="-1" strike="noStrike">
              <a:latin typeface="Arial"/>
            </a:endParaRPr>
          </a:p>
          <a:p>
            <a:pPr>
              <a:lnSpc>
                <a:spcPct val="107000"/>
              </a:lnSpc>
              <a:spcBef>
                <a:spcPts val="1500"/>
              </a:spcBef>
              <a:spcAft>
                <a:spcPts val="1500"/>
              </a:spcAft>
              <a:buNone/>
            </a:pPr>
            <a:endParaRPr b="0" lang="en-US" sz="2800" spc="-1" strike="noStrike">
              <a:latin typeface="Arial"/>
            </a:endParaRPr>
          </a:p>
          <a:p>
            <a:pPr>
              <a:lnSpc>
                <a:spcPct val="107000"/>
              </a:lnSpc>
              <a:spcBef>
                <a:spcPts val="1500"/>
              </a:spcBef>
              <a:spcAft>
                <a:spcPts val="1500"/>
              </a:spcAft>
              <a:buNone/>
            </a:pPr>
            <a:r>
              <a:rPr b="0" lang="en-US" sz="2800" spc="-1" strike="noStrike">
                <a:solidFill>
                  <a:srgbClr val="0d0d0d"/>
                </a:solidFill>
                <a:latin typeface="Roboto"/>
                <a:ea typeface="Times New Roman"/>
              </a:rPr>
              <a:t>Acute cholecystitis is a common surgical emergency characterized by inflammation of the gallbladder. While cholecystectomy is the definitive treatment, complications can occur, including bleeding, hemoperitoneum, and gastric ulcerations. We present a case highlighting the diagnostic and management challenges posed by these complications in a complex patient with multiple comorbidities.</a:t>
            </a:r>
            <a:endParaRPr b="0" lang="en-US" sz="2800" spc="-1" strike="noStrike">
              <a:latin typeface="Arial"/>
            </a:endParaRPr>
          </a:p>
          <a:p>
            <a:pPr>
              <a:lnSpc>
                <a:spcPct val="107000"/>
              </a:lnSpc>
              <a:spcBef>
                <a:spcPts val="1500"/>
              </a:spcBef>
              <a:spcAft>
                <a:spcPts val="1500"/>
              </a:spcAft>
              <a:buNone/>
            </a:pPr>
            <a:endParaRPr b="0" lang="en-US" sz="2800" spc="-1" strike="noStrike">
              <a:latin typeface="Arial"/>
            </a:endParaRPr>
          </a:p>
        </p:txBody>
      </p:sp>
      <p:sp>
        <p:nvSpPr>
          <p:cNvPr id="52" name="Text Box 122"/>
          <p:cNvSpPr/>
          <p:nvPr/>
        </p:nvSpPr>
        <p:spPr>
          <a:xfrm>
            <a:off x="22510080" y="5005080"/>
            <a:ext cx="6248160" cy="6797880"/>
          </a:xfrm>
          <a:prstGeom prst="rect">
            <a:avLst/>
          </a:prstGeom>
          <a:solidFill>
            <a:schemeClr val="bg1"/>
          </a:solidFill>
          <a:ln w="0">
            <a:noFill/>
          </a:ln>
        </p:spPr>
        <p:style>
          <a:lnRef idx="0"/>
          <a:fillRef idx="0"/>
          <a:effectRef idx="0"/>
          <a:fontRef idx="minor"/>
        </p:style>
        <p:txBody>
          <a:bodyPr lIns="73080" rIns="73080" tIns="36720" bIns="36720" anchor="t">
            <a:spAutoFit/>
          </a:bodyPr>
          <a:p>
            <a:pPr>
              <a:lnSpc>
                <a:spcPct val="110000"/>
              </a:lnSpc>
              <a:buNone/>
            </a:pPr>
            <a:endParaRPr b="0" lang="en-US" sz="2800" spc="-1" strike="noStrike">
              <a:latin typeface="Arial"/>
            </a:endParaRPr>
          </a:p>
          <a:p>
            <a:pPr>
              <a:lnSpc>
                <a:spcPct val="110000"/>
              </a:lnSpc>
              <a:buNone/>
            </a:pPr>
            <a:endParaRPr b="0" lang="en-US" sz="2800" spc="-1" strike="noStrike">
              <a:latin typeface="Arial"/>
            </a:endParaRPr>
          </a:p>
          <a:p>
            <a:pPr>
              <a:lnSpc>
                <a:spcPct val="110000"/>
              </a:lnSpc>
              <a:buNone/>
            </a:pPr>
            <a:endParaRPr b="0" lang="en-US" sz="2800" spc="-1" strike="noStrike">
              <a:latin typeface="Arial"/>
            </a:endParaRPr>
          </a:p>
          <a:p>
            <a:pPr>
              <a:lnSpc>
                <a:spcPct val="110000"/>
              </a:lnSpc>
              <a:buNone/>
            </a:pPr>
            <a:r>
              <a:rPr b="0" lang="en-US" sz="2800" spc="-1" strike="noStrike">
                <a:solidFill>
                  <a:srgbClr val="0d0d0d"/>
                </a:solidFill>
                <a:latin typeface="Roboto"/>
                <a:ea typeface="Times New Roman"/>
              </a:rPr>
              <a:t>Complications of acute cholecystitis, including hemoperitoneum and gastric ulcerations, can pose significant diagnostic and management challenges. Prompt recognition and intervention are essential to prevent adverse outcomes in these patients.</a:t>
            </a:r>
            <a:r>
              <a:rPr b="0" lang="en-US" sz="2800" spc="-1" strike="noStrike">
                <a:solidFill>
                  <a:srgbClr val="0d0d0d"/>
                </a:solidFill>
                <a:latin typeface="Times New Roman"/>
                <a:ea typeface="Times New Roman"/>
              </a:rPr>
              <a:t> </a:t>
            </a:r>
            <a:endParaRPr b="0" lang="en-US" sz="2800" spc="-1" strike="noStrike">
              <a:latin typeface="Arial"/>
            </a:endParaRPr>
          </a:p>
          <a:p>
            <a:pPr>
              <a:lnSpc>
                <a:spcPct val="110000"/>
              </a:lnSpc>
              <a:buNone/>
            </a:pPr>
            <a:endParaRPr b="0" lang="en-US" sz="3400" spc="-1" strike="noStrike">
              <a:latin typeface="Arial"/>
            </a:endParaRPr>
          </a:p>
          <a:p>
            <a:pPr>
              <a:lnSpc>
                <a:spcPct val="110000"/>
              </a:lnSpc>
              <a:buNone/>
            </a:pPr>
            <a:endParaRPr b="0" lang="en-US" sz="3400" spc="-1" strike="noStrike">
              <a:latin typeface="Arial"/>
            </a:endParaRPr>
          </a:p>
        </p:txBody>
      </p:sp>
      <p:sp>
        <p:nvSpPr>
          <p:cNvPr id="53" name="Rectangle 4"/>
          <p:cNvSpPr/>
          <p:nvPr/>
        </p:nvSpPr>
        <p:spPr>
          <a:xfrm>
            <a:off x="-7315200" y="-192600"/>
            <a:ext cx="184320" cy="384480"/>
          </a:xfrm>
          <a:prstGeom prst="rect">
            <a:avLst/>
          </a:prstGeom>
          <a:noFill/>
          <a:ln w="9525">
            <a:noFill/>
          </a:ln>
        </p:spPr>
        <p:style>
          <a:lnRef idx="0"/>
          <a:fillRef idx="0"/>
          <a:effectRef idx="0"/>
          <a:fontRef idx="minor"/>
        </p:style>
      </p:sp>
      <p:sp>
        <p:nvSpPr>
          <p:cNvPr id="54" name="TextBox 1"/>
          <p:cNvSpPr/>
          <p:nvPr/>
        </p:nvSpPr>
        <p:spPr>
          <a:xfrm>
            <a:off x="451080" y="5370480"/>
            <a:ext cx="9677160" cy="943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1" lang="en-GB" sz="3600" spc="-1" strike="noStrike" u="sng">
                <a:solidFill>
                  <a:srgbClr val="000000"/>
                </a:solidFill>
                <a:uFillTx/>
                <a:latin typeface="Verdana"/>
                <a:ea typeface="Verdana"/>
              </a:rPr>
              <a:t>Introduction</a:t>
            </a:r>
            <a:endParaRPr b="0" lang="en-US" sz="3600" spc="-1" strike="noStrike">
              <a:latin typeface="Arial"/>
            </a:endParaRPr>
          </a:p>
          <a:p>
            <a:pPr algn="just">
              <a:lnSpc>
                <a:spcPct val="100000"/>
              </a:lnSpc>
              <a:buNone/>
            </a:pPr>
            <a:endParaRPr b="0" lang="en-US" sz="2000" spc="-1" strike="noStrike">
              <a:latin typeface="Arial"/>
            </a:endParaRPr>
          </a:p>
        </p:txBody>
      </p:sp>
      <p:sp>
        <p:nvSpPr>
          <p:cNvPr id="55" name="Rectangle 3"/>
          <p:cNvSpPr/>
          <p:nvPr/>
        </p:nvSpPr>
        <p:spPr>
          <a:xfrm>
            <a:off x="294840" y="11295360"/>
            <a:ext cx="9762120" cy="10138680"/>
          </a:xfrm>
          <a:prstGeom prst="rect">
            <a:avLst/>
          </a:prstGeom>
          <a:solidFill>
            <a:schemeClr val="bg1"/>
          </a:solidFill>
          <a:ln w="9525">
            <a:solidFill>
              <a:srgbClr val="ffffff"/>
            </a:solidFill>
            <a:round/>
          </a:ln>
        </p:spPr>
        <p:style>
          <a:lnRef idx="0"/>
          <a:fillRef idx="0"/>
          <a:effectRef idx="0"/>
          <a:fontRef idx="minor"/>
        </p:style>
        <p:txBody>
          <a:bodyPr numCol="1" spcCol="0" anchor="t">
            <a:noAutofit/>
          </a:bodyPr>
          <a:p>
            <a:pPr>
              <a:lnSpc>
                <a:spcPct val="100000"/>
              </a:lnSpc>
              <a:buNone/>
              <a:tabLst>
                <a:tab algn="l" pos="0"/>
              </a:tabLst>
            </a:pPr>
            <a:r>
              <a:rPr b="1" lang="en-US" sz="3600" spc="-1" strike="noStrike" u="sng">
                <a:solidFill>
                  <a:srgbClr val="000000"/>
                </a:solidFill>
                <a:uFillTx/>
                <a:latin typeface="Verdana"/>
                <a:ea typeface="Verdana"/>
              </a:rPr>
              <a:t>Case Summary</a:t>
            </a:r>
            <a:endParaRPr b="0" lang="en-US" sz="3600" spc="-1" strike="noStrike">
              <a:latin typeface="Arial"/>
            </a:endParaRPr>
          </a:p>
          <a:p>
            <a:pPr>
              <a:lnSpc>
                <a:spcPct val="100000"/>
              </a:lnSpc>
              <a:buNone/>
              <a:tabLst>
                <a:tab algn="l" pos="0"/>
              </a:tabLst>
            </a:pPr>
            <a:endParaRPr b="0" lang="en-US" sz="3600" spc="-1" strike="noStrike">
              <a:latin typeface="Arial"/>
            </a:endParaRPr>
          </a:p>
          <a:p>
            <a:pPr>
              <a:lnSpc>
                <a:spcPct val="100000"/>
              </a:lnSpc>
              <a:buNone/>
              <a:tabLst>
                <a:tab algn="l" pos="0"/>
              </a:tabLst>
            </a:pPr>
            <a:r>
              <a:rPr b="0" lang="en-US" sz="2800" spc="-1" strike="noStrike">
                <a:solidFill>
                  <a:srgbClr val="0d0d0d"/>
                </a:solidFill>
                <a:latin typeface="Roboto"/>
                <a:ea typeface="Times New Roman"/>
              </a:rPr>
              <a:t>A seventy-two-year-old male with a history of ESRD on HD, CVA, and atrial flutter on Eliquis presented with persistent nausea and vomiting. Ultrasound revealed acute cholecystitis, prompting elective cholecystectomy. Within a day of surgery, patient developed hematemesis and repeat imaging demonstrated hemoperitoneum and subcapsular hematoma, concerning for active bleed. Patient required emergent cystic artery embolization. </a:t>
            </a:r>
            <a:r>
              <a:rPr b="0" lang="en-US" sz="2800" spc="-1" strike="noStrike">
                <a:solidFill>
                  <a:srgbClr val="000000"/>
                </a:solidFill>
                <a:latin typeface="Arial"/>
                <a:ea typeface="Times New Roman"/>
              </a:rPr>
              <a:t>Patient’s vitals and labs remained stable and he was discharged from the hospital, however returned within less than a week due to hematemesis. CT angiogram of abdomen and pelvis revealed active extravasation in stomach on arterial phase along the lateral wall with improvement in subcapsular hematoma and hemoperitoneum. Patient required </a:t>
            </a:r>
            <a:r>
              <a:rPr b="0" lang="en-US" sz="2800" spc="-1" strike="noStrike">
                <a:solidFill>
                  <a:srgbClr val="0d0d0d"/>
                </a:solidFill>
                <a:latin typeface="Roboto"/>
                <a:ea typeface="Times New Roman"/>
              </a:rPr>
              <a:t>urgent upper endoscopy, which revealed multiple ulcers (7) in the stomach, managed with hemospray. </a:t>
            </a:r>
            <a:r>
              <a:rPr b="0" lang="en-US" sz="2800" spc="-1" strike="noStrike">
                <a:solidFill>
                  <a:srgbClr val="000000"/>
                </a:solidFill>
                <a:latin typeface="Arial"/>
                <a:ea typeface="Times New Roman"/>
              </a:rPr>
              <a:t>Patient was kept intubated in ICU due to high risk of rebleed and placed on protonix drip. There was a slow downtrend in hemoglobin and patient required 1 unit of blood transfusion. Afterwards, patient was </a:t>
            </a:r>
            <a:r>
              <a:rPr b="0" lang="en-US" sz="2800" spc="-1" strike="noStrike">
                <a:solidFill>
                  <a:srgbClr val="0d0d0d"/>
                </a:solidFill>
                <a:latin typeface="Roboto"/>
                <a:ea typeface="Times New Roman"/>
              </a:rPr>
              <a:t>stabilized with no further bleeding episodes.</a:t>
            </a:r>
            <a:endParaRPr b="0" lang="en-US" sz="2800" spc="-1" strike="noStrike">
              <a:latin typeface="Arial"/>
            </a:endParaRPr>
          </a:p>
          <a:p>
            <a:pPr>
              <a:lnSpc>
                <a:spcPct val="100000"/>
              </a:lnSpc>
              <a:buNone/>
              <a:tabLst>
                <a:tab algn="l" pos="0"/>
              </a:tabLst>
            </a:pPr>
            <a:endParaRPr b="0" lang="en-US" sz="3200" spc="-1" strike="noStrike">
              <a:latin typeface="Arial"/>
            </a:endParaRPr>
          </a:p>
        </p:txBody>
      </p:sp>
      <p:sp>
        <p:nvSpPr>
          <p:cNvPr id="56" name="TextBox 8"/>
          <p:cNvSpPr/>
          <p:nvPr/>
        </p:nvSpPr>
        <p:spPr>
          <a:xfrm>
            <a:off x="12268080" y="19278720"/>
            <a:ext cx="6282360" cy="2226240"/>
          </a:xfrm>
          <a:prstGeom prst="rect">
            <a:avLst/>
          </a:prstGeom>
          <a:solidFill>
            <a:schemeClr val="bg1"/>
          </a:solidFill>
          <a:ln w="0">
            <a:noFill/>
          </a:ln>
        </p:spPr>
        <p:style>
          <a:lnRef idx="0"/>
          <a:fillRef idx="0"/>
          <a:effectRef idx="0"/>
          <a:fontRef idx="minor"/>
        </p:style>
      </p:sp>
      <p:sp>
        <p:nvSpPr>
          <p:cNvPr id="57" name="Picture 17"/>
          <p:cNvSpPr/>
          <p:nvPr/>
        </p:nvSpPr>
        <p:spPr>
          <a:xfrm>
            <a:off x="609480" y="380880"/>
            <a:ext cx="3263760" cy="3283560"/>
          </a:xfrm>
          <a:prstGeom prst="ellipse">
            <a:avLst/>
          </a:prstGeom>
          <a:blipFill rotWithShape="0">
            <a:blip r:embed="rId2"/>
            <a:srcRect/>
            <a:stretch/>
          </a:blipFill>
          <a:ln w="0">
            <a:noFill/>
          </a:ln>
        </p:spPr>
        <p:style>
          <a:lnRef idx="0"/>
          <a:fillRef idx="0"/>
          <a:effectRef idx="0"/>
          <a:fontRef idx="minor"/>
        </p:style>
      </p:sp>
      <p:sp>
        <p:nvSpPr>
          <p:cNvPr id="58" name="TextBox 2"/>
          <p:cNvSpPr/>
          <p:nvPr/>
        </p:nvSpPr>
        <p:spPr>
          <a:xfrm>
            <a:off x="25146000" y="2286000"/>
            <a:ext cx="4114440" cy="1752120"/>
          </a:xfrm>
          <a:prstGeom prst="rect">
            <a:avLst/>
          </a:prstGeom>
          <a:noFill/>
          <a:ln w="0">
            <a:noFill/>
          </a:ln>
        </p:spPr>
        <p:style>
          <a:lnRef idx="0"/>
          <a:fillRef idx="0"/>
          <a:effectRef idx="0"/>
          <a:fontRef idx="minor"/>
        </p:style>
      </p:sp>
      <p:sp>
        <p:nvSpPr>
          <p:cNvPr id="59" name="TextBox 4"/>
          <p:cNvSpPr/>
          <p:nvPr/>
        </p:nvSpPr>
        <p:spPr>
          <a:xfrm>
            <a:off x="24688800" y="914400"/>
            <a:ext cx="4343040" cy="25887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fi-FI" sz="4600" spc="-1" strike="noStrike">
                <a:solidFill>
                  <a:srgbClr val="ffffff"/>
                </a:solidFill>
                <a:latin typeface="Arial"/>
              </a:rPr>
              <a:t>Riverside </a:t>
            </a:r>
            <a:endParaRPr b="0" lang="en-US" sz="4600" spc="-1" strike="noStrike">
              <a:latin typeface="Arial"/>
            </a:endParaRPr>
          </a:p>
          <a:p>
            <a:pPr>
              <a:lnSpc>
                <a:spcPct val="100000"/>
              </a:lnSpc>
              <a:buNone/>
            </a:pPr>
            <a:r>
              <a:rPr b="1" lang="fi-FI" sz="4600" spc="-1" strike="noStrike">
                <a:solidFill>
                  <a:srgbClr val="ffffff"/>
                </a:solidFill>
                <a:latin typeface="Arial"/>
              </a:rPr>
              <a:t>Medical Center</a:t>
            </a:r>
            <a:endParaRPr b="0" lang="en-US" sz="4600" spc="-1" strike="noStrike">
              <a:latin typeface="Arial"/>
            </a:endParaRPr>
          </a:p>
          <a:p>
            <a:pPr>
              <a:lnSpc>
                <a:spcPct val="100000"/>
              </a:lnSpc>
              <a:buNone/>
            </a:pPr>
            <a:r>
              <a:rPr b="1" lang="fi-FI" sz="3600" spc="-1" strike="noStrike">
                <a:solidFill>
                  <a:srgbClr val="ffffff"/>
                </a:solidFill>
                <a:latin typeface="Arial"/>
              </a:rPr>
              <a:t>Kankakee, Illinois</a:t>
            </a:r>
            <a:endParaRPr b="0" lang="en-US" sz="3600" spc="-1" strike="noStrike">
              <a:latin typeface="Arial"/>
            </a:endParaRPr>
          </a:p>
          <a:p>
            <a:pPr>
              <a:lnSpc>
                <a:spcPct val="100000"/>
              </a:lnSpc>
              <a:buNone/>
            </a:pPr>
            <a:r>
              <a:rPr b="1" i="1" lang="en-GB" sz="3600" spc="-1" strike="noStrike" baseline="30000">
                <a:solidFill>
                  <a:srgbClr val="ffffff"/>
                </a:solidFill>
                <a:latin typeface="Times New Roman"/>
              </a:rPr>
              <a:t>sjain@rhc.net</a:t>
            </a:r>
            <a:endParaRPr b="0" lang="en-US" sz="3600" spc="-1" strike="noStrike">
              <a:latin typeface="Arial"/>
            </a:endParaRPr>
          </a:p>
        </p:txBody>
      </p:sp>
      <p:sp>
        <p:nvSpPr>
          <p:cNvPr id="60" name="TextBox 6"/>
          <p:cNvSpPr/>
          <p:nvPr/>
        </p:nvSpPr>
        <p:spPr>
          <a:xfrm>
            <a:off x="12344400" y="19431000"/>
            <a:ext cx="6095520" cy="2635920"/>
          </a:xfrm>
          <a:prstGeom prst="rect">
            <a:avLst/>
          </a:prstGeom>
          <a:noFill/>
          <a:ln w="0">
            <a:noFill/>
          </a:ln>
        </p:spPr>
        <p:style>
          <a:lnRef idx="0"/>
          <a:fillRef idx="0"/>
          <a:effectRef idx="0"/>
          <a:fontRef idx="minor"/>
        </p:style>
        <p:txBody>
          <a:bodyPr lIns="90000" rIns="90000" tIns="45000" bIns="45000" anchor="t">
            <a:spAutoFit/>
          </a:bodyPr>
          <a:p>
            <a:pPr>
              <a:lnSpc>
                <a:spcPct val="107000"/>
              </a:lnSpc>
              <a:buNone/>
            </a:pPr>
            <a:r>
              <a:rPr b="0" lang="en-US" sz="1050" spc="-1" strike="noStrike">
                <a:solidFill>
                  <a:srgbClr val="000000"/>
                </a:solidFill>
                <a:latin typeface="Calibri"/>
                <a:ea typeface="Calibri"/>
              </a:rPr>
              <a:t>References:</a:t>
            </a:r>
            <a:endParaRPr b="0" lang="en-US" sz="1050" spc="-1" strike="noStrike">
              <a:latin typeface="Arial"/>
            </a:endParaRPr>
          </a:p>
          <a:p>
            <a:pPr>
              <a:lnSpc>
                <a:spcPct val="107000"/>
              </a:lnSpc>
              <a:buNone/>
            </a:pPr>
            <a:r>
              <a:rPr b="0" lang="en-US" sz="1050" spc="-1" strike="noStrike">
                <a:solidFill>
                  <a:srgbClr val="333333"/>
                </a:solidFill>
                <a:latin typeface="Roboto"/>
                <a:ea typeface="Times New Roman"/>
              </a:rPr>
              <a:t>Carey, F., Rault, M., Crawford, M. </a:t>
            </a:r>
            <a:r>
              <a:rPr b="0" i="1" lang="en-US" sz="1050" spc="-1" strike="noStrike">
                <a:solidFill>
                  <a:srgbClr val="333333"/>
                </a:solidFill>
                <a:latin typeface="Roboto"/>
                <a:ea typeface="Times New Roman"/>
              </a:rPr>
              <a:t>et al.</a:t>
            </a:r>
            <a:r>
              <a:rPr b="0" lang="en-US" sz="1050" spc="-1" strike="noStrike">
                <a:solidFill>
                  <a:srgbClr val="333333"/>
                </a:solidFill>
                <a:latin typeface="Roboto"/>
                <a:ea typeface="Times New Roman"/>
              </a:rPr>
              <a:t> Case report: cystic artery pseudoaneurysm presenting as a massive per rectum bleed treated with percutaneous coil embolization. </a:t>
            </a:r>
            <a:r>
              <a:rPr b="0" i="1" lang="en-US" sz="1050" spc="-1" strike="noStrike">
                <a:solidFill>
                  <a:srgbClr val="333333"/>
                </a:solidFill>
                <a:latin typeface="Roboto"/>
                <a:ea typeface="Times New Roman"/>
              </a:rPr>
              <a:t>CVIR Endovasc</a:t>
            </a:r>
            <a:r>
              <a:rPr b="0" lang="en-US" sz="1050" spc="-1" strike="noStrike">
                <a:solidFill>
                  <a:srgbClr val="333333"/>
                </a:solidFill>
                <a:latin typeface="Roboto"/>
                <a:ea typeface="Times New Roman"/>
              </a:rPr>
              <a:t> 3, 8 (2020).</a:t>
            </a:r>
            <a:endParaRPr b="0" lang="en-US" sz="1050" spc="-1" strike="noStrike">
              <a:latin typeface="Arial"/>
            </a:endParaRPr>
          </a:p>
          <a:p>
            <a:pPr>
              <a:lnSpc>
                <a:spcPct val="107000"/>
              </a:lnSpc>
              <a:buNone/>
            </a:pPr>
            <a:r>
              <a:rPr b="0" lang="en-US" sz="1050" spc="-1" strike="noStrike">
                <a:solidFill>
                  <a:srgbClr val="333333"/>
                </a:solidFill>
                <a:latin typeface="Roboto"/>
                <a:ea typeface="Times New Roman"/>
              </a:rPr>
              <a:t>https://doi.ord/10.1186/s42155-019-0090-0</a:t>
            </a:r>
            <a:endParaRPr b="0" lang="en-US" sz="1050" spc="-1" strike="noStrike">
              <a:latin typeface="Arial"/>
            </a:endParaRPr>
          </a:p>
          <a:p>
            <a:pPr>
              <a:lnSpc>
                <a:spcPct val="107000"/>
              </a:lnSpc>
              <a:buNone/>
            </a:pPr>
            <a:r>
              <a:rPr b="0" lang="en-US" sz="1050" spc="-1" strike="noStrike">
                <a:solidFill>
                  <a:srgbClr val="333333"/>
                </a:solidFill>
                <a:latin typeface="Roboto"/>
                <a:ea typeface="Times New Roman"/>
              </a:rPr>
              <a:t> </a:t>
            </a:r>
            <a:endParaRPr b="0" lang="en-US" sz="1050" spc="-1" strike="noStrike">
              <a:latin typeface="Arial"/>
            </a:endParaRPr>
          </a:p>
          <a:p>
            <a:pPr>
              <a:lnSpc>
                <a:spcPct val="107000"/>
              </a:lnSpc>
              <a:buNone/>
            </a:pPr>
            <a:r>
              <a:rPr b="0" lang="en-US" sz="1050" spc="-1" strike="noStrike">
                <a:solidFill>
                  <a:srgbClr val="212121"/>
                </a:solidFill>
                <a:latin typeface="Roboto"/>
                <a:ea typeface="Times New Roman"/>
              </a:rPr>
              <a:t>Anand U, Thakur SK, Kumar S, Jha A, Prakash V. Idiopathic cystic artery aneurysm complicated with hemobilia. Ann Gastroenterol. 2011;24(2):134-136. PMID: 24714720; PMCID: PMC3959291.</a:t>
            </a:r>
            <a:endParaRPr b="0" lang="en-US" sz="1050" spc="-1" strike="noStrike">
              <a:latin typeface="Arial"/>
            </a:endParaRPr>
          </a:p>
          <a:p>
            <a:pPr>
              <a:lnSpc>
                <a:spcPct val="107000"/>
              </a:lnSpc>
              <a:buNone/>
            </a:pPr>
            <a:r>
              <a:rPr b="0" lang="en-US" sz="1050" spc="-1" strike="noStrike">
                <a:solidFill>
                  <a:srgbClr val="000000"/>
                </a:solidFill>
                <a:latin typeface="Times New Roman"/>
                <a:ea typeface="Times New Roman"/>
              </a:rPr>
              <a:t> </a:t>
            </a:r>
            <a:endParaRPr b="0" lang="en-US" sz="1050" spc="-1" strike="noStrike">
              <a:latin typeface="Arial"/>
            </a:endParaRPr>
          </a:p>
          <a:p>
            <a:pPr>
              <a:lnSpc>
                <a:spcPct val="107000"/>
              </a:lnSpc>
              <a:spcAft>
                <a:spcPts val="1199"/>
              </a:spcAft>
              <a:buNone/>
            </a:pPr>
            <a:r>
              <a:rPr b="0" lang="en-US" sz="1050" spc="-1" strike="noStrike">
                <a:solidFill>
                  <a:srgbClr val="222222"/>
                </a:solidFill>
                <a:latin typeface="Arial"/>
                <a:ea typeface="Times New Roman"/>
              </a:rPr>
              <a:t>Saluja, S.S., Ray, S., Gulati, M.S. </a:t>
            </a:r>
            <a:r>
              <a:rPr b="0" i="1" lang="en-US" sz="1050" spc="-1" strike="noStrike">
                <a:solidFill>
                  <a:srgbClr val="222222"/>
                </a:solidFill>
                <a:latin typeface="Arial"/>
                <a:ea typeface="Times New Roman"/>
              </a:rPr>
              <a:t>et al.</a:t>
            </a:r>
            <a:r>
              <a:rPr b="0" lang="en-US" sz="1050" spc="-1" strike="noStrike">
                <a:solidFill>
                  <a:srgbClr val="222222"/>
                </a:solidFill>
                <a:latin typeface="Arial"/>
                <a:ea typeface="Times New Roman"/>
              </a:rPr>
              <a:t> Acute cholecystitis with massive upper gastrointestinal bleed: A case report and review of the literature. </a:t>
            </a:r>
            <a:r>
              <a:rPr b="0" i="1" lang="en-US" sz="1050" spc="-1" strike="noStrike">
                <a:solidFill>
                  <a:srgbClr val="222222"/>
                </a:solidFill>
                <a:latin typeface="Arial"/>
                <a:ea typeface="Times New Roman"/>
              </a:rPr>
              <a:t>BMC Gastroenterol</a:t>
            </a:r>
            <a:r>
              <a:rPr b="0" lang="en-US" sz="1050" spc="-1" strike="noStrike">
                <a:solidFill>
                  <a:srgbClr val="222222"/>
                </a:solidFill>
                <a:latin typeface="Arial"/>
                <a:ea typeface="Times New Roman"/>
              </a:rPr>
              <a:t> </a:t>
            </a:r>
            <a:r>
              <a:rPr b="1" lang="en-US" sz="1050" spc="-1" strike="noStrike">
                <a:solidFill>
                  <a:srgbClr val="222222"/>
                </a:solidFill>
                <a:latin typeface="Arial"/>
                <a:ea typeface="Times New Roman"/>
              </a:rPr>
              <a:t>7</a:t>
            </a:r>
            <a:r>
              <a:rPr b="0" lang="en-US" sz="1050" spc="-1" strike="noStrike">
                <a:solidFill>
                  <a:srgbClr val="222222"/>
                </a:solidFill>
                <a:latin typeface="Arial"/>
                <a:ea typeface="Times New Roman"/>
              </a:rPr>
              <a:t>, 12 (2007). https://doi.org/10.1186/1471-230X-7-12</a:t>
            </a:r>
            <a:endParaRPr b="0" lang="en-US" sz="1050" spc="-1" strike="noStrike">
              <a:latin typeface="Arial"/>
            </a:endParaRPr>
          </a:p>
          <a:p>
            <a:pPr>
              <a:lnSpc>
                <a:spcPct val="107000"/>
              </a:lnSpc>
              <a:buNone/>
            </a:pPr>
            <a:endParaRPr b="0" lang="en-US" sz="1050" spc="-1" strike="noStrike">
              <a:latin typeface="Arial"/>
            </a:endParaRPr>
          </a:p>
        </p:txBody>
      </p:sp>
      <p:sp>
        <p:nvSpPr>
          <p:cNvPr id="61" name="TextBox 10"/>
          <p:cNvSpPr/>
          <p:nvPr/>
        </p:nvSpPr>
        <p:spPr>
          <a:xfrm>
            <a:off x="22684680" y="5252760"/>
            <a:ext cx="4007880" cy="693000"/>
          </a:xfrm>
          <a:prstGeom prst="rect">
            <a:avLst/>
          </a:prstGeom>
          <a:noFill/>
          <a:ln w="0">
            <a:noFill/>
          </a:ln>
        </p:spPr>
        <p:style>
          <a:lnRef idx="0"/>
          <a:fillRef idx="0"/>
          <a:effectRef idx="0"/>
          <a:fontRef idx="minor"/>
        </p:style>
        <p:txBody>
          <a:bodyPr lIns="90000" rIns="90000" tIns="45000" bIns="45000" anchor="t">
            <a:spAutoFit/>
          </a:bodyPr>
          <a:p>
            <a:pPr>
              <a:lnSpc>
                <a:spcPct val="110000"/>
              </a:lnSpc>
              <a:buNone/>
            </a:pPr>
            <a:r>
              <a:rPr b="1" lang="en-US" sz="3600" spc="-1" strike="noStrike" u="sng">
                <a:solidFill>
                  <a:srgbClr val="000000"/>
                </a:solidFill>
                <a:uFillTx/>
                <a:latin typeface="Verdana"/>
                <a:ea typeface="Verdana"/>
              </a:rPr>
              <a:t>Conclusion</a:t>
            </a:r>
            <a:endParaRPr b="0" lang="en-US" sz="3600" spc="-1" strike="noStrike">
              <a:latin typeface="Arial"/>
            </a:endParaRPr>
          </a:p>
        </p:txBody>
      </p:sp>
      <p:pic>
        <p:nvPicPr>
          <p:cNvPr id="62" name="Picture 13" descr=""/>
          <p:cNvPicPr/>
          <p:nvPr/>
        </p:nvPicPr>
        <p:blipFill>
          <a:blip r:embed="rId3"/>
          <a:stretch/>
        </p:blipFill>
        <p:spPr>
          <a:xfrm>
            <a:off x="20812320" y="11343960"/>
            <a:ext cx="3965400" cy="7180920"/>
          </a:xfrm>
          <a:prstGeom prst="rect">
            <a:avLst/>
          </a:prstGeom>
          <a:ln w="0">
            <a:noFill/>
          </a:ln>
        </p:spPr>
      </p:pic>
      <p:pic>
        <p:nvPicPr>
          <p:cNvPr id="63" name="Picture 15" descr=""/>
          <p:cNvPicPr/>
          <p:nvPr/>
        </p:nvPicPr>
        <p:blipFill>
          <a:blip r:embed="rId4"/>
          <a:stretch/>
        </p:blipFill>
        <p:spPr>
          <a:xfrm>
            <a:off x="24967440" y="11327760"/>
            <a:ext cx="3848400" cy="7180920"/>
          </a:xfrm>
          <a:prstGeom prst="rect">
            <a:avLst/>
          </a:prstGeom>
          <a:ln w="0">
            <a:noFill/>
          </a:ln>
        </p:spPr>
      </p:pic>
      <p:pic>
        <p:nvPicPr>
          <p:cNvPr id="64" name="Picture 18" descr=""/>
          <p:cNvPicPr/>
          <p:nvPr/>
        </p:nvPicPr>
        <p:blipFill>
          <a:blip r:embed="rId5"/>
          <a:stretch/>
        </p:blipFill>
        <p:spPr>
          <a:xfrm>
            <a:off x="10557720" y="11328120"/>
            <a:ext cx="9988920" cy="6070680"/>
          </a:xfrm>
          <a:prstGeom prst="rect">
            <a:avLst/>
          </a:prstGeom>
          <a:ln w="0">
            <a:noFill/>
          </a:ln>
        </p:spPr>
      </p:pic>
      <p:sp>
        <p:nvSpPr>
          <p:cNvPr id="65" name="Rectangle 144"/>
          <p:cNvSpPr/>
          <p:nvPr/>
        </p:nvSpPr>
        <p:spPr>
          <a:xfrm>
            <a:off x="10557720" y="17602200"/>
            <a:ext cx="10023480" cy="1142640"/>
          </a:xfrm>
          <a:prstGeom prst="rect">
            <a:avLst/>
          </a:prstGeom>
          <a:solidFill>
            <a:schemeClr val="bg1"/>
          </a:solidFill>
          <a:ln w="0">
            <a:noFill/>
          </a:ln>
        </p:spPr>
        <p:style>
          <a:lnRef idx="0"/>
          <a:fillRef idx="0"/>
          <a:effectRef idx="0"/>
          <a:fontRef idx="minor"/>
        </p:style>
        <p:txBody>
          <a:bodyPr lIns="288000" rIns="288000" tIns="576000" bIns="576000" anchor="t">
            <a:noAutofit/>
          </a:bodyPr>
          <a:p>
            <a:pPr>
              <a:lnSpc>
                <a:spcPct val="100000"/>
              </a:lnSpc>
              <a:buNone/>
            </a:pPr>
            <a:r>
              <a:rPr b="0" lang="en-US" sz="1400" spc="-1" strike="noStrike">
                <a:solidFill>
                  <a:srgbClr val="000000"/>
                </a:solidFill>
                <a:latin typeface="Verdana"/>
                <a:ea typeface="Verdana"/>
              </a:rPr>
              <a:t>Figure 1 above shows subcapsular hematoma on left side of image and hemoperitoneum in the darkened area. Cystic artery pseudoaneurysm 10 x 13 x 9 cm enhancing focus adjacent to the surgical clips in the gallbladder also notable </a:t>
            </a:r>
            <a:endParaRPr b="0" lang="en-US" sz="1400" spc="-1" strike="noStrike">
              <a:latin typeface="Arial"/>
            </a:endParaRPr>
          </a:p>
          <a:p>
            <a:pPr>
              <a:lnSpc>
                <a:spcPct val="100000"/>
              </a:lnSpc>
              <a:buNone/>
            </a:pPr>
            <a:endParaRPr b="0" lang="en-US" sz="1400" spc="-1" strike="noStrike">
              <a:latin typeface="Arial"/>
            </a:endParaRPr>
          </a:p>
        </p:txBody>
      </p:sp>
      <p:sp>
        <p:nvSpPr>
          <p:cNvPr id="66" name="Rectangle 144"/>
          <p:cNvSpPr/>
          <p:nvPr/>
        </p:nvSpPr>
        <p:spPr>
          <a:xfrm>
            <a:off x="20837160" y="18707040"/>
            <a:ext cx="8128440" cy="1333080"/>
          </a:xfrm>
          <a:prstGeom prst="rect">
            <a:avLst/>
          </a:prstGeom>
          <a:solidFill>
            <a:schemeClr val="bg1"/>
          </a:solidFill>
          <a:ln w="0">
            <a:noFill/>
          </a:ln>
        </p:spPr>
        <p:style>
          <a:lnRef idx="0"/>
          <a:fillRef idx="0"/>
          <a:effectRef idx="0"/>
          <a:fontRef idx="minor"/>
        </p:style>
        <p:txBody>
          <a:bodyPr lIns="288000" rIns="288000" tIns="288000" bIns="288000" anchor="t">
            <a:noAutofit/>
          </a:bodyPr>
          <a:p>
            <a:pPr>
              <a:lnSpc>
                <a:spcPct val="100000"/>
              </a:lnSpc>
              <a:buNone/>
            </a:pPr>
            <a:r>
              <a:rPr b="0" lang="en-US" sz="1400" spc="-1" strike="noStrike">
                <a:solidFill>
                  <a:srgbClr val="000000"/>
                </a:solidFill>
                <a:latin typeface="Verdana"/>
                <a:ea typeface="Verdana"/>
              </a:rPr>
              <a:t>Figure 2. Images on the right show images taken during upper endoscopy. The bottom two images reveal multiple ulcers in stomach that were managed with hemospray. Proximal and distal esophagus noted in previous images did not show evidence of acute bleeding. </a:t>
            </a:r>
            <a:endParaRPr b="0" lang="en-US" sz="1400" spc="-1" strike="noStrike">
              <a:latin typeface="Arial"/>
            </a:endParaRPr>
          </a:p>
          <a:p>
            <a:pPr>
              <a:lnSpc>
                <a:spcPct val="100000"/>
              </a:lnSpc>
              <a:buNone/>
            </a:pPr>
            <a:endParaRPr b="0" lang="en-US" sz="1400" spc="-1" strike="noStrike">
              <a:latin typeface="Arial"/>
            </a:endParaRPr>
          </a:p>
        </p:txBody>
      </p:sp>
      <p:pic>
        <p:nvPicPr>
          <p:cNvPr id="67" name="" descr="">
            <a:hlinkClick r:id="" action="ppaction://media"/>
          </p:cNvPr>
          <p:cNvPicPr/>
          <p:nvPr>
            <a:audioFile r:link="rId6"/>
            <p:extLst>
              <p:ext uri="{DAA4B4D4-6D71-4841-9C94-3DE7FCFB9230}">
                <p14:media r:embed="rId7"/>
              </p:ext>
            </p:extLst>
          </p:nvPr>
        </p:nvPicPr>
        <p:blipFill>
          <a:blip r:embed="rId8"/>
          <a:stretch>
            <a:fillRect/>
          </a:stretch>
        </p:blipFill>
        <p:spPr>
          <a:xfrm rot="21281400">
            <a:off x="28295280" y="20980080"/>
            <a:ext cx="812520" cy="812520"/>
          </a:xfrm>
          <a:prstGeom prst="rect">
            <a:avLst/>
          </a:prstGeom>
          <a:ln w="0">
            <a:noFill/>
          </a:ln>
        </p:spPr>
      </p:pic>
    </p:spTree>
  </p:cSld>
  <mc:AlternateContent>
    <mc:Choice Requires="p14">
      <p:transition spd="slow" advTm="302000" p14:dur="2000"/>
    </mc:Choice>
    <mc:Fallback>
      <p:transition spd="slow" advTm="302000"/>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mediacall">
                                  <p:stCondLst>
                                    <p:cond delay="0"/>
                                  </p:stCondLst>
                                  <p:childTnLst>
                                    <p:cmd type="call" cmd="playFrom(0.0)">
                                      <p:cBhvr>
                                        <p:cTn id="6" dur="1" fill="hold"/>
                                        <p:tgtEl>
                                          <p:spTgt spid="67"/>
                                        </p:tgtEl>
                                      </p:cBhvr>
                                    </p:cmd>
                                  </p:childTnLst>
                                </p:cTn>
                              </p:par>
                            </p:childTnLst>
                          </p:cTn>
                        </p:par>
                      </p:childTnLst>
                    </p:cTn>
                  </p:par>
                </p:childTnLst>
              </p:cTn>
              <p:prevCondLst>
                <p:cond evt="onPrev">
                  <p:tgtEl>
                    <p:sldTgt/>
                  </p:tgtEl>
                </p:cond>
              </p:prevCondLst>
              <p:nextCondLst>
                <p:cond evt="onNext">
                  <p:tgtEl>
                    <p:sldTgt/>
                  </p:tgtEl>
                </p:cond>
              </p:nextCondLst>
            </p:seq>
            <p:audio isNarration="1">
              <p:cMediaNode showWhenStopped="0">
                <p:cTn>
                  <p:stCondLst>
                    <p:cond delay="indefinite"/>
                  </p:stCondLst>
                  <p:endCondLst>
                    <p:cond delay="0" evt="onStopAudio"/>
                  </p:endCondLst>
                </p:cTn>
                <p:tgtEl>
                  <p:spTgt spid="6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9255</TotalTime>
  <Application>LibreOffice/7.3.6.2$Windows_X86_64 LibreOffice_project/c28ca90fd6e1a19e189fc16c05f8f8924961e12e</Application>
  <AppVersion>15.0000</AppVersion>
  <Words>622</Words>
  <Paragraphs>33</Paragraphs>
  <Company>Graphicsland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category>templates for scientific poster</cp:category>
  <dcterms:created xsi:type="dcterms:W3CDTF">1997-10-24T05:44:18Z</dcterms:created>
  <dc:creator>Graphicsland/MakeSigns.com</dc:creator>
  <dc:description>This is a free template from MakeSigns.com to help you create the perfect scientific poster.</dc:description>
  <cp:keywords>scientific research template custom poster presentation symposium printing PowerPoint create design example sample download</cp:keywords>
  <dc:language>en-US</dc:language>
  <cp:lastModifiedBy/>
  <cp:lastPrinted>2019-03-20T15:11:57Z</cp:lastPrinted>
  <dcterms:modified xsi:type="dcterms:W3CDTF">2024-04-01T07:04:45Z</dcterms:modified>
  <cp:revision>407</cp:revision>
  <dc:subject>How To Make A Scientific Poster</dc:subject>
  <dc:title>Scientific poster example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1</vt:i4>
  </property>
  <property fmtid="{D5CDD505-2E9C-101B-9397-08002B2CF9AE}" pid="4" name="PresentationFormat">
    <vt:lpwstr>Custom</vt:lpwstr>
  </property>
  <property fmtid="{D5CDD505-2E9C-101B-9397-08002B2CF9AE}" pid="5" name="Slides">
    <vt:i4>1</vt:i4>
  </property>
</Properties>
</file>