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29260800" cy="21945600"/>
  <p:notesSz cx="7023100" cy="9309100"/>
  <p:defaultTextStyle>
    <a:defPPr>
      <a:defRPr lang="en-US"/>
    </a:defPPr>
    <a:lvl1pPr algn="l" rtl="0" fontAlgn="base">
      <a:spcBef>
        <a:spcPct val="0"/>
      </a:spcBef>
      <a:spcAft>
        <a:spcPct val="0"/>
      </a:spcAft>
      <a:defRPr sz="1900" kern="1200">
        <a:solidFill>
          <a:schemeClr val="tx1"/>
        </a:solidFill>
        <a:latin typeface="Times New Roman" pitchFamily="18" charset="0"/>
        <a:ea typeface="+mn-ea"/>
        <a:cs typeface="Arial" charset="0"/>
      </a:defRPr>
    </a:lvl1pPr>
    <a:lvl2pPr marL="365125" indent="92075" algn="l" rtl="0" fontAlgn="base">
      <a:spcBef>
        <a:spcPct val="0"/>
      </a:spcBef>
      <a:spcAft>
        <a:spcPct val="0"/>
      </a:spcAft>
      <a:defRPr sz="1900" kern="1200">
        <a:solidFill>
          <a:schemeClr val="tx1"/>
        </a:solidFill>
        <a:latin typeface="Times New Roman" pitchFamily="18" charset="0"/>
        <a:ea typeface="+mn-ea"/>
        <a:cs typeface="Arial" charset="0"/>
      </a:defRPr>
    </a:lvl2pPr>
    <a:lvl3pPr marL="730250" indent="184150" algn="l" rtl="0" fontAlgn="base">
      <a:spcBef>
        <a:spcPct val="0"/>
      </a:spcBef>
      <a:spcAft>
        <a:spcPct val="0"/>
      </a:spcAft>
      <a:defRPr sz="1900" kern="1200">
        <a:solidFill>
          <a:schemeClr val="tx1"/>
        </a:solidFill>
        <a:latin typeface="Times New Roman" pitchFamily="18" charset="0"/>
        <a:ea typeface="+mn-ea"/>
        <a:cs typeface="Arial" charset="0"/>
      </a:defRPr>
    </a:lvl3pPr>
    <a:lvl4pPr marL="1096963" indent="274638" algn="l" rtl="0" fontAlgn="base">
      <a:spcBef>
        <a:spcPct val="0"/>
      </a:spcBef>
      <a:spcAft>
        <a:spcPct val="0"/>
      </a:spcAft>
      <a:defRPr sz="1900" kern="1200">
        <a:solidFill>
          <a:schemeClr val="tx1"/>
        </a:solidFill>
        <a:latin typeface="Times New Roman" pitchFamily="18" charset="0"/>
        <a:ea typeface="+mn-ea"/>
        <a:cs typeface="Arial" charset="0"/>
      </a:defRPr>
    </a:lvl4pPr>
    <a:lvl5pPr marL="1462088" indent="366713" algn="l" rtl="0" fontAlgn="base">
      <a:spcBef>
        <a:spcPct val="0"/>
      </a:spcBef>
      <a:spcAft>
        <a:spcPct val="0"/>
      </a:spcAft>
      <a:defRPr sz="1900" kern="1200">
        <a:solidFill>
          <a:schemeClr val="tx1"/>
        </a:solidFill>
        <a:latin typeface="Times New Roman" pitchFamily="18" charset="0"/>
        <a:ea typeface="+mn-ea"/>
        <a:cs typeface="Arial" charset="0"/>
      </a:defRPr>
    </a:lvl5pPr>
    <a:lvl6pPr marL="2286000" algn="l" defTabSz="914400" rtl="0" eaLnBrk="1" latinLnBrk="0" hangingPunct="1">
      <a:defRPr sz="1900" kern="1200">
        <a:solidFill>
          <a:schemeClr val="tx1"/>
        </a:solidFill>
        <a:latin typeface="Times New Roman" pitchFamily="18" charset="0"/>
        <a:ea typeface="+mn-ea"/>
        <a:cs typeface="Arial" charset="0"/>
      </a:defRPr>
    </a:lvl6pPr>
    <a:lvl7pPr marL="2743200" algn="l" defTabSz="914400" rtl="0" eaLnBrk="1" latinLnBrk="0" hangingPunct="1">
      <a:defRPr sz="1900" kern="1200">
        <a:solidFill>
          <a:schemeClr val="tx1"/>
        </a:solidFill>
        <a:latin typeface="Times New Roman" pitchFamily="18" charset="0"/>
        <a:ea typeface="+mn-ea"/>
        <a:cs typeface="Arial" charset="0"/>
      </a:defRPr>
    </a:lvl7pPr>
    <a:lvl8pPr marL="3200400" algn="l" defTabSz="914400" rtl="0" eaLnBrk="1" latinLnBrk="0" hangingPunct="1">
      <a:defRPr sz="1900" kern="1200">
        <a:solidFill>
          <a:schemeClr val="tx1"/>
        </a:solidFill>
        <a:latin typeface="Times New Roman" pitchFamily="18" charset="0"/>
        <a:ea typeface="+mn-ea"/>
        <a:cs typeface="Arial" charset="0"/>
      </a:defRPr>
    </a:lvl8pPr>
    <a:lvl9pPr marL="3657600" algn="l" defTabSz="914400" rtl="0" eaLnBrk="1" latinLnBrk="0" hangingPunct="1">
      <a:defRPr sz="19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3312" userDrawn="1">
          <p15:clr>
            <a:srgbClr val="A4A3A4"/>
          </p15:clr>
        </p15:guide>
        <p15:guide id="2" orient="horz" pos="3755" userDrawn="1">
          <p15:clr>
            <a:srgbClr val="A4A3A4"/>
          </p15:clr>
        </p15:guide>
        <p15:guide id="3" orient="horz" pos="2355" userDrawn="1">
          <p15:clr>
            <a:srgbClr val="A4A3A4"/>
          </p15:clr>
        </p15:guide>
        <p15:guide id="4" orient="horz" pos="4164" userDrawn="1">
          <p15:clr>
            <a:srgbClr val="A4A3A4"/>
          </p15:clr>
        </p15:guide>
        <p15:guide id="5" pos="480" userDrawn="1">
          <p15:clr>
            <a:srgbClr val="A4A3A4"/>
          </p15:clr>
        </p15:guide>
        <p15:guide id="6" pos="4608" userDrawn="1">
          <p15:clr>
            <a:srgbClr val="A4A3A4"/>
          </p15:clr>
        </p15:guide>
        <p15:guide id="7" pos="4928" userDrawn="1">
          <p15:clr>
            <a:srgbClr val="A4A3A4"/>
          </p15:clr>
        </p15:guide>
        <p15:guide id="8" pos="9056" userDrawn="1">
          <p15:clr>
            <a:srgbClr val="A4A3A4"/>
          </p15:clr>
        </p15:guide>
        <p15:guide id="9" pos="9376" userDrawn="1">
          <p15:clr>
            <a:srgbClr val="A4A3A4"/>
          </p15:clr>
        </p15:guide>
        <p15:guide id="10" pos="13504" userDrawn="1">
          <p15:clr>
            <a:srgbClr val="A4A3A4"/>
          </p15:clr>
        </p15:guide>
        <p15:guide id="11" pos="13824" userDrawn="1">
          <p15:clr>
            <a:srgbClr val="A4A3A4"/>
          </p15:clr>
        </p15:guide>
        <p15:guide id="12" pos="17952"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83"/>
    <a:srgbClr val="EAEAEA"/>
    <a:srgbClr val="006699"/>
    <a:srgbClr val="CC3300"/>
    <a:srgbClr val="006600"/>
    <a:srgbClr val="336699"/>
    <a:srgbClr val="003399"/>
    <a:srgbClr val="0094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9822" autoAdjust="0"/>
  </p:normalViewPr>
  <p:slideViewPr>
    <p:cSldViewPr>
      <p:cViewPr varScale="1">
        <p:scale>
          <a:sx n="30" d="100"/>
          <a:sy n="30" d="100"/>
        </p:scale>
        <p:origin x="1238" y="77"/>
      </p:cViewPr>
      <p:guideLst>
        <p:guide orient="horz" pos="13312"/>
        <p:guide orient="horz" pos="3755"/>
        <p:guide orient="horz" pos="2355"/>
        <p:guide orient="horz" pos="4164"/>
        <p:guide pos="480"/>
        <p:guide pos="4608"/>
        <p:guide pos="4928"/>
        <p:guide pos="9056"/>
        <p:guide pos="9376"/>
        <p:guide pos="13504"/>
        <p:guide pos="13824"/>
        <p:guide pos="179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4099" name="Rectangle 3"/>
          <p:cNvSpPr>
            <a:spLocks noGrp="1" noChangeArrowheads="1"/>
          </p:cNvSpPr>
          <p:nvPr>
            <p:ph type="dt" sz="quarter"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4100" name="Rectangle 4"/>
          <p:cNvSpPr>
            <a:spLocks noGrp="1" noChangeArrowheads="1"/>
          </p:cNvSpPr>
          <p:nvPr>
            <p:ph type="ftr" sz="quarter" idx="2"/>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4101" name="Rectangle 5"/>
          <p:cNvSpPr>
            <a:spLocks noGrp="1" noChangeArrowheads="1"/>
          </p:cNvSpPr>
          <p:nvPr>
            <p:ph type="sldNum" sz="quarter" idx="3"/>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94AD3909-6B94-4AE4-A482-9487DC575C82}" type="slidenum">
              <a:rPr lang="en-AU"/>
              <a:pPr>
                <a:defRPr/>
              </a:pPr>
              <a:t>‹#›</a:t>
            </a:fld>
            <a:endParaRPr lang="en-AU"/>
          </a:p>
        </p:txBody>
      </p:sp>
    </p:spTree>
    <p:extLst>
      <p:ext uri="{BB962C8B-B14F-4D97-AF65-F5344CB8AC3E}">
        <p14:creationId xmlns:p14="http://schemas.microsoft.com/office/powerpoint/2010/main" val="22173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3075" name="Rectangle 3"/>
          <p:cNvSpPr>
            <a:spLocks noGrp="1" noChangeArrowheads="1"/>
          </p:cNvSpPr>
          <p:nvPr>
            <p:ph type="dt"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13316" name="Rectangle 4"/>
          <p:cNvSpPr>
            <a:spLocks noGrp="1" noRot="1" noChangeAspect="1" noChangeArrowheads="1" noTextEdit="1"/>
          </p:cNvSpPr>
          <p:nvPr>
            <p:ph type="sldImg" idx="2"/>
          </p:nvPr>
        </p:nvSpPr>
        <p:spPr bwMode="auto">
          <a:xfrm>
            <a:off x="1168400"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9245" y="4455933"/>
            <a:ext cx="5155414" cy="4178928"/>
          </a:xfrm>
          <a:prstGeom prst="rect">
            <a:avLst/>
          </a:prstGeom>
          <a:noFill/>
          <a:ln>
            <a:noFill/>
          </a:ln>
          <a:effectLst/>
        </p:spPr>
        <p:txBody>
          <a:bodyPr vert="horz" wrap="square" lIns="89511" tIns="44755" rIns="89511" bIns="4475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3079" name="Rectangle 7"/>
          <p:cNvSpPr>
            <a:spLocks noGrp="1" noChangeArrowheads="1"/>
          </p:cNvSpPr>
          <p:nvPr>
            <p:ph type="sldNum" sz="quarter" idx="5"/>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0A0A4CC0-E396-44D7-A65B-5E54851E0A92}" type="slidenum">
              <a:rPr lang="en-AU"/>
              <a:pPr>
                <a:defRPr/>
              </a:pPr>
              <a:t>‹#›</a:t>
            </a:fld>
            <a:endParaRPr lang="en-AU"/>
          </a:p>
        </p:txBody>
      </p:sp>
    </p:spTree>
    <p:extLst>
      <p:ext uri="{BB962C8B-B14F-4D97-AF65-F5344CB8AC3E}">
        <p14:creationId xmlns:p14="http://schemas.microsoft.com/office/powerpoint/2010/main" val="127551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65125"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3025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096963"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462088"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828800" algn="l" defTabSz="731520" rtl="0" eaLnBrk="1" latinLnBrk="0" hangingPunct="1">
      <a:defRPr sz="1000" kern="1200">
        <a:solidFill>
          <a:schemeClr val="tx1"/>
        </a:solidFill>
        <a:latin typeface="+mn-lt"/>
        <a:ea typeface="+mn-ea"/>
        <a:cs typeface="+mn-cs"/>
      </a:defRPr>
    </a:lvl6pPr>
    <a:lvl7pPr marL="2194560" algn="l" defTabSz="731520" rtl="0" eaLnBrk="1" latinLnBrk="0" hangingPunct="1">
      <a:defRPr sz="1000" kern="1200">
        <a:solidFill>
          <a:schemeClr val="tx1"/>
        </a:solidFill>
        <a:latin typeface="+mn-lt"/>
        <a:ea typeface="+mn-ea"/>
        <a:cs typeface="+mn-cs"/>
      </a:defRPr>
    </a:lvl7pPr>
    <a:lvl8pPr marL="2560320" algn="l" defTabSz="731520" rtl="0" eaLnBrk="1" latinLnBrk="0" hangingPunct="1">
      <a:defRPr sz="1000" kern="1200">
        <a:solidFill>
          <a:schemeClr val="tx1"/>
        </a:solidFill>
        <a:latin typeface="+mn-lt"/>
        <a:ea typeface="+mn-ea"/>
        <a:cs typeface="+mn-cs"/>
      </a:defRPr>
    </a:lvl8pPr>
    <a:lvl9pPr marL="2926080" algn="l" defTabSz="73152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517E6AB6-1419-4A1F-A872-61053C82E2FD}" type="slidenum">
              <a:rPr lang="en-AU" smtClean="0">
                <a:cs typeface="Arial" charset="0"/>
              </a:rPr>
              <a:pPr/>
              <a:t>1</a:t>
            </a:fld>
            <a:endParaRPr lang="en-AU">
              <a:cs typeface="Arial" charset="0"/>
            </a:endParaRPr>
          </a:p>
        </p:txBody>
      </p:sp>
      <p:sp>
        <p:nvSpPr>
          <p:cNvPr id="17410" name="Rectangle 2"/>
          <p:cNvSpPr>
            <a:spLocks noGrp="1" noRot="1" noChangeAspect="1" noChangeArrowheads="1" noTextEdit="1"/>
          </p:cNvSpPr>
          <p:nvPr>
            <p:ph type="sldImg"/>
          </p:nvPr>
        </p:nvSpPr>
        <p:spPr>
          <a:xfrm>
            <a:off x="1168400" y="696913"/>
            <a:ext cx="4641850" cy="3481387"/>
          </a:xfrm>
          <a:ln/>
        </p:spPr>
      </p:sp>
      <p:sp>
        <p:nvSpPr>
          <p:cNvPr id="17411" name="Rectangle 3"/>
          <p:cNvSpPr>
            <a:spLocks noGrp="1" noChangeArrowheads="1"/>
          </p:cNvSpPr>
          <p:nvPr>
            <p:ph type="body" idx="1"/>
          </p:nvPr>
        </p:nvSpPr>
        <p:spPr>
          <a:noFill/>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4749" y="6817789"/>
            <a:ext cx="24871304" cy="4703233"/>
          </a:xfrm>
        </p:spPr>
        <p:txBody>
          <a:bodyPr/>
          <a:lstStyle/>
          <a:p>
            <a:r>
              <a:rPr lang="en-US"/>
              <a:t>Click to edit Master title style</a:t>
            </a:r>
          </a:p>
        </p:txBody>
      </p:sp>
      <p:sp>
        <p:nvSpPr>
          <p:cNvPr id="3" name="Subtitle 2"/>
          <p:cNvSpPr>
            <a:spLocks noGrp="1"/>
          </p:cNvSpPr>
          <p:nvPr>
            <p:ph type="subTitle" idx="1"/>
          </p:nvPr>
        </p:nvSpPr>
        <p:spPr>
          <a:xfrm>
            <a:off x="4389499" y="12435422"/>
            <a:ext cx="20481807" cy="5609167"/>
          </a:xfrm>
        </p:spPr>
        <p:txBody>
          <a:bodyPr/>
          <a:lstStyle>
            <a:lvl1pPr marL="0" indent="0" algn="ctr">
              <a:buNone/>
              <a:defRPr/>
            </a:lvl1pPr>
            <a:lvl2pPr marL="365796" indent="0" algn="ctr">
              <a:buNone/>
              <a:defRPr/>
            </a:lvl2pPr>
            <a:lvl3pPr marL="731592" indent="0" algn="ctr">
              <a:buNone/>
              <a:defRPr/>
            </a:lvl3pPr>
            <a:lvl4pPr marL="1097391" indent="0" algn="ctr">
              <a:buNone/>
              <a:defRPr/>
            </a:lvl4pPr>
            <a:lvl5pPr marL="1463187" indent="0" algn="ctr">
              <a:buNone/>
              <a:defRPr/>
            </a:lvl5pPr>
            <a:lvl6pPr marL="1828983" indent="0" algn="ctr">
              <a:buNone/>
              <a:defRPr/>
            </a:lvl6pPr>
            <a:lvl7pPr marL="2194779" indent="0" algn="ctr">
              <a:buNone/>
              <a:defRPr/>
            </a:lvl7pPr>
            <a:lvl8pPr marL="2560577" indent="0" algn="ctr">
              <a:buNone/>
              <a:defRPr/>
            </a:lvl8pPr>
            <a:lvl9pPr marL="292637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E87047-40BB-4339-A1B8-3D798A7D7A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651050-8B52-4571-892E-D88E8A28C30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47759" y="1950514"/>
            <a:ext cx="6217355" cy="1755669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689" y="1950514"/>
            <a:ext cx="18561756" cy="175566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C7F496-FF40-44EE-80CF-D59C02DF35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6E69B4D-346E-421A-BE16-DD14FE32B5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1" y="14102297"/>
            <a:ext cx="24871304" cy="4358217"/>
          </a:xfrm>
        </p:spPr>
        <p:txBody>
          <a:bodyPr anchor="t"/>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2311401" y="9301692"/>
            <a:ext cx="24871304" cy="4800600"/>
          </a:xfrm>
        </p:spPr>
        <p:txBody>
          <a:bodyPr anchor="b"/>
          <a:lstStyle>
            <a:lvl1pPr marL="0" indent="0">
              <a:buNone/>
              <a:defRPr sz="1601"/>
            </a:lvl1pPr>
            <a:lvl2pPr marL="365796" indent="0">
              <a:buNone/>
              <a:defRPr sz="1400"/>
            </a:lvl2pPr>
            <a:lvl3pPr marL="731592" indent="0">
              <a:buNone/>
              <a:defRPr sz="1301"/>
            </a:lvl3pPr>
            <a:lvl4pPr marL="1097391" indent="0">
              <a:buNone/>
              <a:defRPr sz="1100"/>
            </a:lvl4pPr>
            <a:lvl5pPr marL="1463187" indent="0">
              <a:buNone/>
              <a:defRPr sz="1100"/>
            </a:lvl5pPr>
            <a:lvl6pPr marL="1828983" indent="0">
              <a:buNone/>
              <a:defRPr sz="1100"/>
            </a:lvl6pPr>
            <a:lvl7pPr marL="2194779" indent="0">
              <a:buNone/>
              <a:defRPr sz="1100"/>
            </a:lvl7pPr>
            <a:lvl8pPr marL="2560577" indent="0">
              <a:buNone/>
              <a:defRPr sz="1100"/>
            </a:lvl8pPr>
            <a:lvl9pPr marL="2926374"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9B98F02-D98D-493A-A9AA-358E1746AF5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692"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75559"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80E291-4E80-4B7A-BC62-52AE0AB212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2853" y="878417"/>
            <a:ext cx="26335096"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2852" y="4912785"/>
            <a:ext cx="12928600"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4" name="Content Placeholder 3"/>
          <p:cNvSpPr>
            <a:spLocks noGrp="1"/>
          </p:cNvSpPr>
          <p:nvPr>
            <p:ph sz="half" idx="2"/>
          </p:nvPr>
        </p:nvSpPr>
        <p:spPr>
          <a:xfrm>
            <a:off x="1462852" y="6959602"/>
            <a:ext cx="12928600"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863706" y="4912785"/>
            <a:ext cx="12934245"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6" name="Content Placeholder 5"/>
          <p:cNvSpPr>
            <a:spLocks noGrp="1"/>
          </p:cNvSpPr>
          <p:nvPr>
            <p:ph sz="quarter" idx="4"/>
          </p:nvPr>
        </p:nvSpPr>
        <p:spPr>
          <a:xfrm>
            <a:off x="14863706" y="6959602"/>
            <a:ext cx="12934245"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5584509-E4E3-42E7-99E6-30529F51FE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27B93F8-F5CF-46EC-98B6-4B38D87586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7F30C20-09D8-41B3-B044-A38A0BB7A6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2852" y="874188"/>
            <a:ext cx="9626600" cy="3717925"/>
          </a:xfrm>
        </p:spPr>
        <p:txBody>
          <a:bodyPr anchor="b"/>
          <a:lstStyle>
            <a:lvl1pPr algn="l">
              <a:defRPr sz="1601" b="1"/>
            </a:lvl1pPr>
          </a:lstStyle>
          <a:p>
            <a:r>
              <a:rPr lang="en-US"/>
              <a:t>Click to edit Master title style</a:t>
            </a:r>
          </a:p>
        </p:txBody>
      </p:sp>
      <p:sp>
        <p:nvSpPr>
          <p:cNvPr id="3" name="Content Placeholder 2"/>
          <p:cNvSpPr>
            <a:spLocks noGrp="1"/>
          </p:cNvSpPr>
          <p:nvPr>
            <p:ph idx="1"/>
          </p:nvPr>
        </p:nvSpPr>
        <p:spPr>
          <a:xfrm>
            <a:off x="11440349" y="874189"/>
            <a:ext cx="16357600" cy="18729325"/>
          </a:xfrm>
        </p:spPr>
        <p:txBody>
          <a:bodyPr/>
          <a:lstStyle>
            <a:lvl1pPr>
              <a:defRPr sz="2599"/>
            </a:lvl1pPr>
            <a:lvl2pPr>
              <a:defRPr sz="2201"/>
            </a:lvl2pPr>
            <a:lvl3pPr>
              <a:defRPr sz="1901"/>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62852" y="4592109"/>
            <a:ext cx="9626600" cy="15011400"/>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BCC4735-5264-4C5D-9D50-78CFEC9719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97" y="15361714"/>
            <a:ext cx="17556104" cy="1813983"/>
          </a:xfrm>
        </p:spPr>
        <p:txBody>
          <a:bodyPr anchor="b"/>
          <a:lstStyle>
            <a:lvl1pPr algn="l">
              <a:defRPr sz="1601" b="1"/>
            </a:lvl1pPr>
          </a:lstStyle>
          <a:p>
            <a:r>
              <a:rPr lang="en-US"/>
              <a:t>Click to edit Master title style</a:t>
            </a:r>
          </a:p>
        </p:txBody>
      </p:sp>
      <p:sp>
        <p:nvSpPr>
          <p:cNvPr id="3" name="Picture Placeholder 2"/>
          <p:cNvSpPr>
            <a:spLocks noGrp="1"/>
          </p:cNvSpPr>
          <p:nvPr>
            <p:ph type="pic" idx="1"/>
          </p:nvPr>
        </p:nvSpPr>
        <p:spPr>
          <a:xfrm>
            <a:off x="5735697" y="1961097"/>
            <a:ext cx="17556104" cy="13166725"/>
          </a:xfrm>
        </p:spPr>
        <p:txBody>
          <a:bodyPr/>
          <a:lstStyle>
            <a:lvl1pPr marL="0" indent="0">
              <a:buNone/>
              <a:defRPr sz="2599"/>
            </a:lvl1pPr>
            <a:lvl2pPr marL="365796" indent="0">
              <a:buNone/>
              <a:defRPr sz="2201"/>
            </a:lvl2pPr>
            <a:lvl3pPr marL="731592" indent="0">
              <a:buNone/>
              <a:defRPr sz="1901"/>
            </a:lvl3pPr>
            <a:lvl4pPr marL="1097391" indent="0">
              <a:buNone/>
              <a:defRPr sz="1601"/>
            </a:lvl4pPr>
            <a:lvl5pPr marL="1463187" indent="0">
              <a:buNone/>
              <a:defRPr sz="1601"/>
            </a:lvl5pPr>
            <a:lvl6pPr marL="1828983" indent="0">
              <a:buNone/>
              <a:defRPr sz="1601"/>
            </a:lvl6pPr>
            <a:lvl7pPr marL="2194779" indent="0">
              <a:buNone/>
              <a:defRPr sz="1601"/>
            </a:lvl7pPr>
            <a:lvl8pPr marL="2560577" indent="0">
              <a:buNone/>
              <a:defRPr sz="1601"/>
            </a:lvl8pPr>
            <a:lvl9pPr marL="2926374" indent="0">
              <a:buNone/>
              <a:defRPr sz="1601"/>
            </a:lvl9pPr>
          </a:lstStyle>
          <a:p>
            <a:pPr lvl="0"/>
            <a:endParaRPr lang="en-US" noProof="0"/>
          </a:p>
        </p:txBody>
      </p:sp>
      <p:sp>
        <p:nvSpPr>
          <p:cNvPr id="4" name="Text Placeholder 3"/>
          <p:cNvSpPr>
            <a:spLocks noGrp="1"/>
          </p:cNvSpPr>
          <p:nvPr>
            <p:ph type="body" sz="half" idx="2"/>
          </p:nvPr>
        </p:nvSpPr>
        <p:spPr>
          <a:xfrm>
            <a:off x="5735697" y="17175697"/>
            <a:ext cx="17556104" cy="2574925"/>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D2DD309-3B41-4FF3-B8DC-4FCAB4BBD4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2196043" y="1951038"/>
            <a:ext cx="24868717" cy="3657600"/>
          </a:xfrm>
          <a:prstGeom prst="rect">
            <a:avLst/>
          </a:prstGeom>
          <a:noFill/>
          <a:ln w="9525">
            <a:noFill/>
            <a:miter lim="800000"/>
            <a:headEnd/>
            <a:tailEnd/>
          </a:ln>
        </p:spPr>
        <p:txBody>
          <a:bodyPr vert="horz" wrap="square" lIns="341371" tIns="170686" rIns="341371" bIns="170686" numCol="1" anchor="ctr" anchorCtr="0" compatLnSpc="1">
            <a:prstTxWarp prst="textNoShape">
              <a:avLst/>
            </a:prstTxWarp>
          </a:bodyPr>
          <a:lstStyle/>
          <a:p>
            <a:pPr lvl="0"/>
            <a:r>
              <a:rPr lang="en-US"/>
              <a:t>Click to edit Master title style</a:t>
            </a:r>
          </a:p>
        </p:txBody>
      </p:sp>
      <p:sp>
        <p:nvSpPr>
          <p:cNvPr id="16387" name="Rectangle 3"/>
          <p:cNvSpPr>
            <a:spLocks noGrp="1" noChangeArrowheads="1"/>
          </p:cNvSpPr>
          <p:nvPr>
            <p:ph type="body" idx="1"/>
          </p:nvPr>
        </p:nvSpPr>
        <p:spPr bwMode="auto">
          <a:xfrm>
            <a:off x="2196043" y="6338888"/>
            <a:ext cx="24868717" cy="13168312"/>
          </a:xfrm>
          <a:prstGeom prst="rect">
            <a:avLst/>
          </a:prstGeom>
          <a:noFill/>
          <a:ln w="9525">
            <a:noFill/>
            <a:miter lim="800000"/>
            <a:headEnd/>
            <a:tailEnd/>
          </a:ln>
        </p:spPr>
        <p:txBody>
          <a:bodyPr vert="horz" wrap="square" lIns="341371" tIns="170686" rIns="341371" bIns="17068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6042"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eaLnBrk="0" hangingPunct="0">
              <a:defRPr sz="5202"/>
            </a:lvl1pPr>
          </a:lstStyle>
          <a:p>
            <a:endParaRPr lang="en-US"/>
          </a:p>
        </p:txBody>
      </p:sp>
      <p:sp>
        <p:nvSpPr>
          <p:cNvPr id="1029" name="Rectangle 5"/>
          <p:cNvSpPr>
            <a:spLocks noGrp="1" noChangeArrowheads="1"/>
          </p:cNvSpPr>
          <p:nvPr>
            <p:ph type="ftr" sz="quarter" idx="3"/>
          </p:nvPr>
        </p:nvSpPr>
        <p:spPr bwMode="auto">
          <a:xfrm>
            <a:off x="9995961" y="19994568"/>
            <a:ext cx="9268883"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ctr" eaLnBrk="0" hangingPunct="0">
              <a:defRPr sz="5202"/>
            </a:lvl1pPr>
          </a:lstStyle>
          <a:p>
            <a:endParaRPr lang="en-US"/>
          </a:p>
        </p:txBody>
      </p:sp>
      <p:sp>
        <p:nvSpPr>
          <p:cNvPr id="1030" name="Rectangle 6"/>
          <p:cNvSpPr>
            <a:spLocks noGrp="1" noChangeArrowheads="1"/>
          </p:cNvSpPr>
          <p:nvPr>
            <p:ph type="sldNum" sz="quarter" idx="4"/>
          </p:nvPr>
        </p:nvSpPr>
        <p:spPr bwMode="auto">
          <a:xfrm>
            <a:off x="20968759"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r" eaLnBrk="0" hangingPunct="0">
              <a:defRPr sz="5202"/>
            </a:lvl1pPr>
          </a:lstStyle>
          <a:p>
            <a:fld id="{6F4796FD-0FB1-4177-94B2-673C54E5CC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13466" rtl="0" eaLnBrk="0" fontAlgn="base" hangingPunct="0">
        <a:spcBef>
          <a:spcPct val="0"/>
        </a:spcBef>
        <a:spcAft>
          <a:spcPct val="0"/>
        </a:spcAft>
        <a:defRPr sz="16403">
          <a:solidFill>
            <a:schemeClr val="tx2"/>
          </a:solidFill>
          <a:latin typeface="+mj-lt"/>
          <a:ea typeface="+mj-ea"/>
          <a:cs typeface="+mj-cs"/>
        </a:defRPr>
      </a:lvl1pPr>
      <a:lvl2pPr algn="ctr" defTabSz="3413466" rtl="0" eaLnBrk="0" fontAlgn="base" hangingPunct="0">
        <a:spcBef>
          <a:spcPct val="0"/>
        </a:spcBef>
        <a:spcAft>
          <a:spcPct val="0"/>
        </a:spcAft>
        <a:defRPr sz="16403">
          <a:solidFill>
            <a:schemeClr val="tx2"/>
          </a:solidFill>
          <a:latin typeface="Times New Roman" pitchFamily="18" charset="0"/>
        </a:defRPr>
      </a:lvl2pPr>
      <a:lvl3pPr algn="ctr" defTabSz="3413466" rtl="0" eaLnBrk="0" fontAlgn="base" hangingPunct="0">
        <a:spcBef>
          <a:spcPct val="0"/>
        </a:spcBef>
        <a:spcAft>
          <a:spcPct val="0"/>
        </a:spcAft>
        <a:defRPr sz="16403">
          <a:solidFill>
            <a:schemeClr val="tx2"/>
          </a:solidFill>
          <a:latin typeface="Times New Roman" pitchFamily="18" charset="0"/>
        </a:defRPr>
      </a:lvl3pPr>
      <a:lvl4pPr algn="ctr" defTabSz="3413466" rtl="0" eaLnBrk="0" fontAlgn="base" hangingPunct="0">
        <a:spcBef>
          <a:spcPct val="0"/>
        </a:spcBef>
        <a:spcAft>
          <a:spcPct val="0"/>
        </a:spcAft>
        <a:defRPr sz="16403">
          <a:solidFill>
            <a:schemeClr val="tx2"/>
          </a:solidFill>
          <a:latin typeface="Times New Roman" pitchFamily="18" charset="0"/>
        </a:defRPr>
      </a:lvl4pPr>
      <a:lvl5pPr algn="ctr" defTabSz="3413466" rtl="0" eaLnBrk="0" fontAlgn="base" hangingPunct="0">
        <a:spcBef>
          <a:spcPct val="0"/>
        </a:spcBef>
        <a:spcAft>
          <a:spcPct val="0"/>
        </a:spcAft>
        <a:defRPr sz="16403">
          <a:solidFill>
            <a:schemeClr val="tx2"/>
          </a:solidFill>
          <a:latin typeface="Times New Roman" pitchFamily="18" charset="0"/>
        </a:defRPr>
      </a:lvl5pPr>
      <a:lvl6pPr marL="365796" algn="ctr" defTabSz="3414102" rtl="0" eaLnBrk="0" fontAlgn="base" hangingPunct="0">
        <a:spcBef>
          <a:spcPct val="0"/>
        </a:spcBef>
        <a:spcAft>
          <a:spcPct val="0"/>
        </a:spcAft>
        <a:defRPr sz="16403">
          <a:solidFill>
            <a:schemeClr val="tx2"/>
          </a:solidFill>
          <a:latin typeface="Times New Roman" pitchFamily="18" charset="0"/>
        </a:defRPr>
      </a:lvl6pPr>
      <a:lvl7pPr marL="731592" algn="ctr" defTabSz="3414102" rtl="0" eaLnBrk="0" fontAlgn="base" hangingPunct="0">
        <a:spcBef>
          <a:spcPct val="0"/>
        </a:spcBef>
        <a:spcAft>
          <a:spcPct val="0"/>
        </a:spcAft>
        <a:defRPr sz="16403">
          <a:solidFill>
            <a:schemeClr val="tx2"/>
          </a:solidFill>
          <a:latin typeface="Times New Roman" pitchFamily="18" charset="0"/>
        </a:defRPr>
      </a:lvl7pPr>
      <a:lvl8pPr marL="1097391" algn="ctr" defTabSz="3414102" rtl="0" eaLnBrk="0" fontAlgn="base" hangingPunct="0">
        <a:spcBef>
          <a:spcPct val="0"/>
        </a:spcBef>
        <a:spcAft>
          <a:spcPct val="0"/>
        </a:spcAft>
        <a:defRPr sz="16403">
          <a:solidFill>
            <a:schemeClr val="tx2"/>
          </a:solidFill>
          <a:latin typeface="Times New Roman" pitchFamily="18" charset="0"/>
        </a:defRPr>
      </a:lvl8pPr>
      <a:lvl9pPr marL="1463187" algn="ctr" defTabSz="3414102" rtl="0" eaLnBrk="0" fontAlgn="base" hangingPunct="0">
        <a:spcBef>
          <a:spcPct val="0"/>
        </a:spcBef>
        <a:spcAft>
          <a:spcPct val="0"/>
        </a:spcAft>
        <a:defRPr sz="16403">
          <a:solidFill>
            <a:schemeClr val="tx2"/>
          </a:solidFill>
          <a:latin typeface="Times New Roman" pitchFamily="18" charset="0"/>
        </a:defRPr>
      </a:lvl9pPr>
    </p:titleStyle>
    <p:bodyStyle>
      <a:lvl1pPr marL="1279653" indent="-1279653" algn="l" defTabSz="3413466" rtl="0" eaLnBrk="0" fontAlgn="base" hangingPunct="0">
        <a:spcBef>
          <a:spcPct val="20000"/>
        </a:spcBef>
        <a:spcAft>
          <a:spcPct val="0"/>
        </a:spcAft>
        <a:buChar char="•"/>
        <a:defRPr sz="11901">
          <a:solidFill>
            <a:schemeClr val="tx1"/>
          </a:solidFill>
          <a:latin typeface="+mn-lt"/>
          <a:ea typeface="+mn-ea"/>
          <a:cs typeface="+mn-cs"/>
        </a:defRPr>
      </a:lvl1pPr>
      <a:lvl2pPr marL="2773641" indent="-1066908" algn="l" defTabSz="3413466" rtl="0" eaLnBrk="0" fontAlgn="base" hangingPunct="0">
        <a:spcBef>
          <a:spcPct val="20000"/>
        </a:spcBef>
        <a:spcAft>
          <a:spcPct val="0"/>
        </a:spcAft>
        <a:buChar char="–"/>
        <a:defRPr sz="10500">
          <a:solidFill>
            <a:schemeClr val="tx1"/>
          </a:solidFill>
          <a:latin typeface="+mn-lt"/>
        </a:defRPr>
      </a:lvl2pPr>
      <a:lvl3pPr marL="4267626" indent="-852573" algn="l" defTabSz="3413466" rtl="0" eaLnBrk="0" fontAlgn="base" hangingPunct="0">
        <a:spcBef>
          <a:spcPct val="20000"/>
        </a:spcBef>
        <a:spcAft>
          <a:spcPct val="0"/>
        </a:spcAft>
        <a:buChar char="•"/>
        <a:defRPr sz="9000">
          <a:solidFill>
            <a:schemeClr val="tx1"/>
          </a:solidFill>
          <a:latin typeface="+mn-lt"/>
        </a:defRPr>
      </a:lvl3pPr>
      <a:lvl4pPr marL="5974361" indent="-852573" algn="l" defTabSz="3413466" rtl="0" eaLnBrk="0" fontAlgn="base" hangingPunct="0">
        <a:spcBef>
          <a:spcPct val="20000"/>
        </a:spcBef>
        <a:spcAft>
          <a:spcPct val="0"/>
        </a:spcAft>
        <a:buChar char="–"/>
        <a:defRPr sz="7401">
          <a:solidFill>
            <a:schemeClr val="tx1"/>
          </a:solidFill>
          <a:latin typeface="+mn-lt"/>
        </a:defRPr>
      </a:lvl4pPr>
      <a:lvl5pPr marL="7681094" indent="-852573" algn="l" defTabSz="3413466" rtl="0" eaLnBrk="0" fontAlgn="base" hangingPunct="0">
        <a:spcBef>
          <a:spcPct val="20000"/>
        </a:spcBef>
        <a:spcAft>
          <a:spcPct val="0"/>
        </a:spcAft>
        <a:buChar char="»"/>
        <a:defRPr sz="7401">
          <a:solidFill>
            <a:schemeClr val="tx1"/>
          </a:solidFill>
          <a:latin typeface="+mn-lt"/>
        </a:defRPr>
      </a:lvl5pPr>
      <a:lvl6pPr marL="8047524" indent="-853524" algn="l" defTabSz="3414102" rtl="0" eaLnBrk="0" fontAlgn="base" hangingPunct="0">
        <a:spcBef>
          <a:spcPct val="20000"/>
        </a:spcBef>
        <a:spcAft>
          <a:spcPct val="0"/>
        </a:spcAft>
        <a:buChar char="»"/>
        <a:defRPr sz="7401">
          <a:solidFill>
            <a:schemeClr val="tx1"/>
          </a:solidFill>
          <a:latin typeface="+mn-lt"/>
        </a:defRPr>
      </a:lvl6pPr>
      <a:lvl7pPr marL="8413320" indent="-853524" algn="l" defTabSz="3414102" rtl="0" eaLnBrk="0" fontAlgn="base" hangingPunct="0">
        <a:spcBef>
          <a:spcPct val="20000"/>
        </a:spcBef>
        <a:spcAft>
          <a:spcPct val="0"/>
        </a:spcAft>
        <a:buChar char="»"/>
        <a:defRPr sz="7401">
          <a:solidFill>
            <a:schemeClr val="tx1"/>
          </a:solidFill>
          <a:latin typeface="+mn-lt"/>
        </a:defRPr>
      </a:lvl7pPr>
      <a:lvl8pPr marL="8779119" indent="-853524" algn="l" defTabSz="3414102" rtl="0" eaLnBrk="0" fontAlgn="base" hangingPunct="0">
        <a:spcBef>
          <a:spcPct val="20000"/>
        </a:spcBef>
        <a:spcAft>
          <a:spcPct val="0"/>
        </a:spcAft>
        <a:buChar char="»"/>
        <a:defRPr sz="7401">
          <a:solidFill>
            <a:schemeClr val="tx1"/>
          </a:solidFill>
          <a:latin typeface="+mn-lt"/>
        </a:defRPr>
      </a:lvl8pPr>
      <a:lvl9pPr marL="9144915" indent="-853524" algn="l" defTabSz="3414102" rtl="0" eaLnBrk="0" fontAlgn="base" hangingPunct="0">
        <a:spcBef>
          <a:spcPct val="20000"/>
        </a:spcBef>
        <a:spcAft>
          <a:spcPct val="0"/>
        </a:spcAft>
        <a:buChar char="»"/>
        <a:defRPr sz="7401">
          <a:solidFill>
            <a:schemeClr val="tx1"/>
          </a:solidFill>
          <a:latin typeface="+mn-lt"/>
        </a:defRPr>
      </a:lvl9pPr>
    </p:bodyStyle>
    <p:otherStyle>
      <a:defPPr>
        <a:defRPr lang="en-US"/>
      </a:defPPr>
      <a:lvl1pPr marL="0" algn="l" defTabSz="731592" rtl="0" eaLnBrk="1" latinLnBrk="0" hangingPunct="1">
        <a:defRPr sz="1400" kern="1200">
          <a:solidFill>
            <a:schemeClr val="tx1"/>
          </a:solidFill>
          <a:latin typeface="+mn-lt"/>
          <a:ea typeface="+mn-ea"/>
          <a:cs typeface="+mn-cs"/>
        </a:defRPr>
      </a:lvl1pPr>
      <a:lvl2pPr marL="365796" algn="l" defTabSz="731592" rtl="0" eaLnBrk="1" latinLnBrk="0" hangingPunct="1">
        <a:defRPr sz="1400" kern="1200">
          <a:solidFill>
            <a:schemeClr val="tx1"/>
          </a:solidFill>
          <a:latin typeface="+mn-lt"/>
          <a:ea typeface="+mn-ea"/>
          <a:cs typeface="+mn-cs"/>
        </a:defRPr>
      </a:lvl2pPr>
      <a:lvl3pPr marL="731592" algn="l" defTabSz="731592" rtl="0" eaLnBrk="1" latinLnBrk="0" hangingPunct="1">
        <a:defRPr sz="1400" kern="1200">
          <a:solidFill>
            <a:schemeClr val="tx1"/>
          </a:solidFill>
          <a:latin typeface="+mn-lt"/>
          <a:ea typeface="+mn-ea"/>
          <a:cs typeface="+mn-cs"/>
        </a:defRPr>
      </a:lvl3pPr>
      <a:lvl4pPr marL="1097391" algn="l" defTabSz="731592" rtl="0" eaLnBrk="1" latinLnBrk="0" hangingPunct="1">
        <a:defRPr sz="1400" kern="1200">
          <a:solidFill>
            <a:schemeClr val="tx1"/>
          </a:solidFill>
          <a:latin typeface="+mn-lt"/>
          <a:ea typeface="+mn-ea"/>
          <a:cs typeface="+mn-cs"/>
        </a:defRPr>
      </a:lvl4pPr>
      <a:lvl5pPr marL="1463187" algn="l" defTabSz="731592" rtl="0" eaLnBrk="1" latinLnBrk="0" hangingPunct="1">
        <a:defRPr sz="1400" kern="1200">
          <a:solidFill>
            <a:schemeClr val="tx1"/>
          </a:solidFill>
          <a:latin typeface="+mn-lt"/>
          <a:ea typeface="+mn-ea"/>
          <a:cs typeface="+mn-cs"/>
        </a:defRPr>
      </a:lvl5pPr>
      <a:lvl6pPr marL="1828983" algn="l" defTabSz="731592" rtl="0" eaLnBrk="1" latinLnBrk="0" hangingPunct="1">
        <a:defRPr sz="1400" kern="1200">
          <a:solidFill>
            <a:schemeClr val="tx1"/>
          </a:solidFill>
          <a:latin typeface="+mn-lt"/>
          <a:ea typeface="+mn-ea"/>
          <a:cs typeface="+mn-cs"/>
        </a:defRPr>
      </a:lvl6pPr>
      <a:lvl7pPr marL="2194779" algn="l" defTabSz="731592" rtl="0" eaLnBrk="1" latinLnBrk="0" hangingPunct="1">
        <a:defRPr sz="1400" kern="1200">
          <a:solidFill>
            <a:schemeClr val="tx1"/>
          </a:solidFill>
          <a:latin typeface="+mn-lt"/>
          <a:ea typeface="+mn-ea"/>
          <a:cs typeface="+mn-cs"/>
        </a:defRPr>
      </a:lvl7pPr>
      <a:lvl8pPr marL="2560577" algn="l" defTabSz="731592" rtl="0" eaLnBrk="1" latinLnBrk="0" hangingPunct="1">
        <a:defRPr sz="1400" kern="1200">
          <a:solidFill>
            <a:schemeClr val="tx1"/>
          </a:solidFill>
          <a:latin typeface="+mn-lt"/>
          <a:ea typeface="+mn-ea"/>
          <a:cs typeface="+mn-cs"/>
        </a:defRPr>
      </a:lvl8pPr>
      <a:lvl9pPr marL="2926374" algn="l" defTabSz="731592"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2357" y="-88362"/>
            <a:ext cx="29260800" cy="22066913"/>
          </a:xfrm>
          <a:prstGeom prst="rect">
            <a:avLst/>
          </a:prstGeom>
        </p:spPr>
      </p:pic>
      <p:sp>
        <p:nvSpPr>
          <p:cNvPr id="2050" name="Rectangle 144"/>
          <p:cNvSpPr>
            <a:spLocks noChangeArrowheads="1"/>
          </p:cNvSpPr>
          <p:nvPr/>
        </p:nvSpPr>
        <p:spPr bwMode="auto">
          <a:xfrm>
            <a:off x="10397803" y="4572000"/>
            <a:ext cx="11612880" cy="17018837"/>
          </a:xfrm>
          <a:prstGeom prst="rect">
            <a:avLst/>
          </a:prstGeom>
          <a:solidFill>
            <a:schemeClr val="bg1"/>
          </a:solidFill>
          <a:ln>
            <a:noFill/>
          </a:ln>
          <a:effectLst/>
        </p:spPr>
        <p:txBody>
          <a:bodyPr lIns="91440" tIns="45720" rIns="91440" bIns="45720"/>
          <a:lstStyle/>
          <a:p>
            <a:r>
              <a:rPr lang="en-US" sz="3600" b="1" u="sng" dirty="0">
                <a:latin typeface="Arial" panose="020B0604020202020204" pitchFamily="34" charset="0"/>
                <a:ea typeface="Verdana" panose="020B0604030504040204" pitchFamily="34" charset="0"/>
                <a:cs typeface="Arial" panose="020B0604020202020204" pitchFamily="34" charset="0"/>
              </a:rPr>
              <a:t>Discussion</a:t>
            </a:r>
          </a:p>
          <a:p>
            <a:pPr marL="0" marR="0">
              <a:lnSpc>
                <a:spcPct val="107000"/>
              </a:lnSpc>
              <a:spcBef>
                <a:spcPts val="0"/>
              </a:spcBef>
              <a:spcAft>
                <a:spcPts val="800"/>
              </a:spcAft>
            </a:pPr>
            <a:r>
              <a:rPr lang="en-US" sz="2000" dirty="0">
                <a:effectLst/>
                <a:latin typeface="Arial" panose="020B0604020202020204" pitchFamily="34" charset="0"/>
                <a:ea typeface="Arial" panose="020B0604020202020204" pitchFamily="34" charset="0"/>
                <a:cs typeface="Arial" panose="020B0604020202020204" pitchFamily="34" charset="0"/>
              </a:rPr>
              <a:t>Mononeuropathy refers to damage to a single nerve, whereas polyneuropathy refers to damage to multiple nerves. Polyneuropathies diffusely affect all nerves resulting in a symmetric presentation. Mononeuropathy multiplex affects one nerve at a time and is asymmetric as a result but eventually spreads to affect many nerves eventually appearing indiscernible from polyneuropathy.</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Arial" panose="020B0604020202020204" pitchFamily="34" charset="0"/>
                <a:ea typeface="Arial" panose="020B0604020202020204" pitchFamily="34" charset="0"/>
                <a:cs typeface="Arial" panose="020B0604020202020204" pitchFamily="34" charset="0"/>
              </a:rPr>
              <a:t>SLE can cause polyneuropathy and mononeuropathy multiplex. CIDP is an immune-mediated inflammatory demyelinating neuropathy affecting peripheral nerves and nerve roots [1, 5]. It is an uncommon subtype of peripheral neuropathy and can be associated with SLE [6, 7, 8]. There was not substantial clinical evidence of SLE in our patient. We explored multiple other causes for her neuropathy and methodically ruled them out with the results of her work-up and clinical signs. There was mild suspicion for</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Arial" panose="020B0604020202020204" pitchFamily="34" charset="0"/>
                <a:cs typeface="Arial" panose="020B0604020202020204" pitchFamily="34" charset="0"/>
              </a:rPr>
              <a:t>Amyotrophic Lateral Sclerosis (ALS) but it was lower on our differential as our patient had both sensory and motor symptoms, whereas ALS is a motor neuron disease that overwhelmingly causes weakness without a sensory component (e.g. numbness, tingling, paresthesia, pain) [12]. ALS commonly presents with symptoms of muscle twitching, weight loss, and muscle wasting which result in problems with speaking, breathing, and swallowing [13]. Myasthenia gravis was considered unlikely for the same reason as it does not typically result in sensory complaints and deep tendon reflexes are usually preserved [14]. Multiple sclerosis (MS) affects the central nervous system and can mimic various symptoms, but CIDP does not affect the brain or spinal cord and neuroimaging was negative for signs of MS. Given the patient's rapid deterioration, clinical findings, weight loss, she was highly suspicious for CIDP or paraneoplastic syndrome. Guillain-Barre syndrome (GBS) has both ascending numbness and weakness and can follow a respiratory infection, but typically resolves on its own with symptomatic nadir at 2 to 4 weeks [11]. Loss of significant muscle mass would also not be expected in GBS as that would indicate a chronic process. Transverse myelitis refers to spinal cord inflammation and causes numbness and weakness but usually impacts a sensory level and has symptoms suggestive of spinal cord disease such as Lhermitte’s sign or genitourinary symptoms [10].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Arial" panose="020B0604020202020204" pitchFamily="34" charset="0"/>
                <a:ea typeface="Arial" panose="020B0604020202020204" pitchFamily="34" charset="0"/>
                <a:cs typeface="Arial" panose="020B0604020202020204" pitchFamily="34" charset="0"/>
              </a:rPr>
              <a:t>CIDP, like most polyneuropathies, is usually symmetric and causes weakness in both proximal and distal muscle weakness [4, 5, 9]. It can also result in a sensory-predominant or asymmetric presentation [5, 9]. Prevalence of CIDP ranges from 0.7 to 10.3 cases per 100,000 people [1]. There is a male predominance with incidence increasing with age [1]. Because it is chronic, there is progression over multiple months. There is loss of deep tendon reflexes due to lower motor damage. Cerebrospinal fluid will demonstrate elevated proteins without pleocytosis [1], however this finding is also present in other conditions such as</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en-US" sz="2000" dirty="0">
                <a:effectLst/>
                <a:latin typeface="Arial" panose="020B0604020202020204" pitchFamily="34" charset="0"/>
                <a:ea typeface="Arial" panose="020B0604020202020204" pitchFamily="34" charset="0"/>
                <a:cs typeface="Arial" panose="020B0604020202020204" pitchFamily="34" charset="0"/>
              </a:rPr>
              <a:t>Guillain-Barré syndrome [3]. Evidence of demyelination on electroconductive studies or nerve biopsy is confirmatory [1, 3, 4, 6].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Arial" panose="020B0604020202020204" pitchFamily="34" charset="0"/>
                <a:ea typeface="Arial" panose="020B0604020202020204" pitchFamily="34" charset="0"/>
                <a:cs typeface="Arial" panose="020B0604020202020204" pitchFamily="34" charset="0"/>
              </a:rPr>
              <a:t>Lewis-Sumner syndrome, also known as MADSAM, is an atypical variant of CIDP that accounts for 5 to 10 percent of CIDP cases with age of onset usually in the early 50s [1, 2]. Its prognosis is generally less favorable but it is still treated with immunomodulatory therapy, IVIG, plasmapheresis, or steroids [5, 6]. Because it is a type of mononeuropathy multiplex and can start by affecting one limb at a time, it can be confused for a compressive peripheral neuropathy such as carpal tunnel syndrome [2]. It is usually asymmetric with both motor and sensory signs in different nerve distributions, and spreads to affect multiple limbs [1, 2, 4]. It should be considered on the differential for patients with gradual weakness and sensory deficit over months, especially if asymmetrically affecting multiple limbs and little evidence of compression [2]. It is also important to look for lower motor neuron signs in neuropathy whereas upper motor signs should prompt the examiner to consider central nervous system causes.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endParaRPr lang="en-US" sz="3600" b="1" u="sng" dirty="0">
              <a:latin typeface="Arial" panose="020B0604020202020204" pitchFamily="34" charset="0"/>
              <a:ea typeface="Verdana" panose="020B0604030504040204" pitchFamily="34" charset="0"/>
              <a:cs typeface="Arial" panose="020B0604020202020204" pitchFamily="34" charset="0"/>
            </a:endParaRPr>
          </a:p>
          <a:p>
            <a:endParaRPr lang="en-US" sz="3600" b="1" u="sng" dirty="0">
              <a:latin typeface="Arial" panose="020B0604020202020204" pitchFamily="34" charset="0"/>
              <a:ea typeface="Verdana" panose="020B0604030504040204" pitchFamily="34" charset="0"/>
              <a:cs typeface="Arial" panose="020B0604020202020204" pitchFamily="34" charset="0"/>
            </a:endParaRPr>
          </a:p>
          <a:p>
            <a:endParaRPr lang="en-US" sz="3600" b="1" u="sng" dirty="0">
              <a:latin typeface="Arial" panose="020B0604020202020204" pitchFamily="34" charset="0"/>
              <a:ea typeface="Verdana" panose="020B0604030504040204" pitchFamily="34" charset="0"/>
              <a:cs typeface="Arial" panose="020B0604020202020204" pitchFamily="34" charset="0"/>
            </a:endParaRPr>
          </a:p>
        </p:txBody>
      </p:sp>
      <p:sp>
        <p:nvSpPr>
          <p:cNvPr id="2052" name="Text Box 2"/>
          <p:cNvSpPr txBox="1">
            <a:spLocks noChangeArrowheads="1"/>
          </p:cNvSpPr>
          <p:nvPr/>
        </p:nvSpPr>
        <p:spPr bwMode="auto">
          <a:xfrm>
            <a:off x="2998303" y="407406"/>
            <a:ext cx="21259801" cy="2534431"/>
          </a:xfrm>
          <a:prstGeom prst="rect">
            <a:avLst/>
          </a:prstGeom>
          <a:noFill/>
          <a:ln>
            <a:noFill/>
          </a:ln>
          <a:effectLst/>
        </p:spPr>
        <p:txBody>
          <a:bodyPr wrap="square" lIns="432000" tIns="432000" rIns="432000" bIns="432000">
            <a:spAutoFit/>
          </a:bodyPr>
          <a:lstStyle>
            <a:lvl1pPr>
              <a:tabLst>
                <a:tab pos="5591175" algn="l"/>
              </a:tabLst>
              <a:defRPr sz="1900">
                <a:solidFill>
                  <a:schemeClr val="tx1"/>
                </a:solidFill>
                <a:latin typeface="Times New Roman" pitchFamily="18" charset="0"/>
              </a:defRPr>
            </a:lvl1pPr>
            <a:lvl2pPr marL="742950" indent="-285750">
              <a:tabLst>
                <a:tab pos="5591175" algn="l"/>
              </a:tabLst>
              <a:defRPr sz="1900">
                <a:solidFill>
                  <a:schemeClr val="tx1"/>
                </a:solidFill>
                <a:latin typeface="Times New Roman" pitchFamily="18" charset="0"/>
              </a:defRPr>
            </a:lvl2pPr>
            <a:lvl3pPr marL="1143000" indent="-228600">
              <a:tabLst>
                <a:tab pos="5591175" algn="l"/>
              </a:tabLst>
              <a:defRPr sz="1900">
                <a:solidFill>
                  <a:schemeClr val="tx1"/>
                </a:solidFill>
                <a:latin typeface="Times New Roman" pitchFamily="18" charset="0"/>
              </a:defRPr>
            </a:lvl3pPr>
            <a:lvl4pPr marL="1600200" indent="-228600">
              <a:tabLst>
                <a:tab pos="5591175" algn="l"/>
              </a:tabLst>
              <a:defRPr sz="1900">
                <a:solidFill>
                  <a:schemeClr val="tx1"/>
                </a:solidFill>
                <a:latin typeface="Times New Roman" pitchFamily="18" charset="0"/>
              </a:defRPr>
            </a:lvl4pPr>
            <a:lvl5pPr marL="2057400" indent="-228600">
              <a:tabLst>
                <a:tab pos="5591175" algn="l"/>
              </a:tabLst>
              <a:defRPr sz="1900">
                <a:solidFill>
                  <a:schemeClr val="tx1"/>
                </a:solidFill>
                <a:latin typeface="Times New Roman" pitchFamily="18" charset="0"/>
              </a:defRPr>
            </a:lvl5pPr>
            <a:lvl6pPr marL="2514600" indent="-228600" eaLnBrk="0" fontAlgn="base" hangingPunct="0">
              <a:spcBef>
                <a:spcPct val="0"/>
              </a:spcBef>
              <a:spcAft>
                <a:spcPct val="0"/>
              </a:spcAft>
              <a:tabLst>
                <a:tab pos="5591175" algn="l"/>
              </a:tabLst>
              <a:defRPr sz="1900">
                <a:solidFill>
                  <a:schemeClr val="tx1"/>
                </a:solidFill>
                <a:latin typeface="Times New Roman" pitchFamily="18" charset="0"/>
              </a:defRPr>
            </a:lvl6pPr>
            <a:lvl7pPr marL="2971800" indent="-228600" eaLnBrk="0" fontAlgn="base" hangingPunct="0">
              <a:spcBef>
                <a:spcPct val="0"/>
              </a:spcBef>
              <a:spcAft>
                <a:spcPct val="0"/>
              </a:spcAft>
              <a:tabLst>
                <a:tab pos="5591175" algn="l"/>
              </a:tabLst>
              <a:defRPr sz="1900">
                <a:solidFill>
                  <a:schemeClr val="tx1"/>
                </a:solidFill>
                <a:latin typeface="Times New Roman" pitchFamily="18" charset="0"/>
              </a:defRPr>
            </a:lvl7pPr>
            <a:lvl8pPr marL="3429000" indent="-228600" eaLnBrk="0" fontAlgn="base" hangingPunct="0">
              <a:spcBef>
                <a:spcPct val="0"/>
              </a:spcBef>
              <a:spcAft>
                <a:spcPct val="0"/>
              </a:spcAft>
              <a:tabLst>
                <a:tab pos="5591175" algn="l"/>
              </a:tabLst>
              <a:defRPr sz="1900">
                <a:solidFill>
                  <a:schemeClr val="tx1"/>
                </a:solidFill>
                <a:latin typeface="Times New Roman" pitchFamily="18" charset="0"/>
              </a:defRPr>
            </a:lvl8pPr>
            <a:lvl9pPr marL="3886200" indent="-228600" eaLnBrk="0" fontAlgn="base" hangingPunct="0">
              <a:spcBef>
                <a:spcPct val="0"/>
              </a:spcBef>
              <a:spcAft>
                <a:spcPct val="0"/>
              </a:spcAft>
              <a:tabLst>
                <a:tab pos="5591175" algn="l"/>
              </a:tabLst>
              <a:defRPr sz="1900">
                <a:solidFill>
                  <a:schemeClr val="tx1"/>
                </a:solidFill>
                <a:latin typeface="Times New Roman" pitchFamily="18" charset="0"/>
              </a:defRPr>
            </a:lvl9pPr>
          </a:lstStyle>
          <a:p>
            <a:pPr algn="ctr">
              <a:buFont typeface="Arial" charset="0"/>
              <a:buNone/>
              <a:defRPr/>
            </a:pPr>
            <a:r>
              <a:rPr lang="en-US" sz="5400" b="1" i="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MADSAM, a Rare Case of Inflammatory Demyelinating Neuropathy, Misdiagnosed as Lupus</a:t>
            </a:r>
          </a:p>
        </p:txBody>
      </p:sp>
      <p:sp>
        <p:nvSpPr>
          <p:cNvPr id="2053" name="Text Box 4"/>
          <p:cNvSpPr txBox="1">
            <a:spLocks noChangeArrowheads="1"/>
          </p:cNvSpPr>
          <p:nvPr/>
        </p:nvSpPr>
        <p:spPr bwMode="auto">
          <a:xfrm>
            <a:off x="2807803" y="2680818"/>
            <a:ext cx="21640800" cy="1567395"/>
          </a:xfrm>
          <a:prstGeom prst="rect">
            <a:avLst/>
          </a:prstGeom>
          <a:noFill/>
          <a:ln>
            <a:noFill/>
          </a:ln>
          <a:effectLst/>
        </p:spPr>
        <p:txBody>
          <a:bodyPr lIns="288000" tIns="288000" rIns="288000" bIns="288000"/>
          <a:lstStyle>
            <a:lvl1pPr>
              <a:defRPr sz="1900">
                <a:solidFill>
                  <a:schemeClr val="tx1"/>
                </a:solidFill>
                <a:latin typeface="Times New Roman" pitchFamily="18" charset="0"/>
              </a:defRPr>
            </a:lvl1pPr>
            <a:lvl2pPr marL="742950" indent="-285750">
              <a:defRPr sz="1900">
                <a:solidFill>
                  <a:schemeClr val="tx1"/>
                </a:solidFill>
                <a:latin typeface="Times New Roman" pitchFamily="18" charset="0"/>
              </a:defRPr>
            </a:lvl2pPr>
            <a:lvl3pPr marL="1143000" indent="-228600">
              <a:defRPr sz="1900">
                <a:solidFill>
                  <a:schemeClr val="tx1"/>
                </a:solidFill>
                <a:latin typeface="Times New Roman" pitchFamily="18" charset="0"/>
              </a:defRPr>
            </a:lvl3pPr>
            <a:lvl4pPr marL="1600200" indent="-228600">
              <a:defRPr sz="1900">
                <a:solidFill>
                  <a:schemeClr val="tx1"/>
                </a:solidFill>
                <a:latin typeface="Times New Roman" pitchFamily="18" charset="0"/>
              </a:defRPr>
            </a:lvl4pPr>
            <a:lvl5pPr marL="2057400" indent="-228600">
              <a:defRPr sz="1900">
                <a:solidFill>
                  <a:schemeClr val="tx1"/>
                </a:solidFill>
                <a:latin typeface="Times New Roman" pitchFamily="18" charset="0"/>
              </a:defRPr>
            </a:lvl5pPr>
            <a:lvl6pPr marL="2514600" indent="-228600" eaLnBrk="0" fontAlgn="base" hangingPunct="0">
              <a:spcBef>
                <a:spcPct val="0"/>
              </a:spcBef>
              <a:spcAft>
                <a:spcPct val="0"/>
              </a:spcAft>
              <a:defRPr sz="1900">
                <a:solidFill>
                  <a:schemeClr val="tx1"/>
                </a:solidFill>
                <a:latin typeface="Times New Roman" pitchFamily="18" charset="0"/>
              </a:defRPr>
            </a:lvl6pPr>
            <a:lvl7pPr marL="2971800" indent="-228600" eaLnBrk="0" fontAlgn="base" hangingPunct="0">
              <a:spcBef>
                <a:spcPct val="0"/>
              </a:spcBef>
              <a:spcAft>
                <a:spcPct val="0"/>
              </a:spcAft>
              <a:defRPr sz="1900">
                <a:solidFill>
                  <a:schemeClr val="tx1"/>
                </a:solidFill>
                <a:latin typeface="Times New Roman" pitchFamily="18" charset="0"/>
              </a:defRPr>
            </a:lvl7pPr>
            <a:lvl8pPr marL="3429000" indent="-228600" eaLnBrk="0" fontAlgn="base" hangingPunct="0">
              <a:spcBef>
                <a:spcPct val="0"/>
              </a:spcBef>
              <a:spcAft>
                <a:spcPct val="0"/>
              </a:spcAft>
              <a:defRPr sz="1900">
                <a:solidFill>
                  <a:schemeClr val="tx1"/>
                </a:solidFill>
                <a:latin typeface="Times New Roman" pitchFamily="18" charset="0"/>
              </a:defRPr>
            </a:lvl8pPr>
            <a:lvl9pPr marL="3886200" indent="-228600" eaLnBrk="0" fontAlgn="base" hangingPunct="0">
              <a:spcBef>
                <a:spcPct val="0"/>
              </a:spcBef>
              <a:spcAft>
                <a:spcPct val="0"/>
              </a:spcAft>
              <a:defRPr sz="1900">
                <a:solidFill>
                  <a:schemeClr val="tx1"/>
                </a:solidFill>
                <a:latin typeface="Times New Roman" pitchFamily="18" charset="0"/>
              </a:defRPr>
            </a:lvl9pPr>
          </a:lstStyle>
          <a:p>
            <a:pPr algn="ctr" eaLnBrk="0" hangingPunct="0">
              <a:defRPr/>
            </a:pPr>
            <a:r>
              <a:rPr lang="en-GB" sz="4400" b="1" i="1" dirty="0">
                <a:solidFill>
                  <a:schemeClr val="bg1"/>
                </a:solidFill>
                <a:latin typeface="+mj-lt"/>
                <a:cs typeface="Arial" panose="020B0604020202020204" pitchFamily="34" charset="0"/>
              </a:rPr>
              <a:t>Shahzaib Khan DO, Bruce </a:t>
            </a:r>
            <a:r>
              <a:rPr lang="en-GB" sz="4400" b="1" i="1" dirty="0" err="1">
                <a:solidFill>
                  <a:schemeClr val="bg1"/>
                </a:solidFill>
                <a:latin typeface="+mj-lt"/>
                <a:cs typeface="Arial" panose="020B0604020202020204" pitchFamily="34" charset="0"/>
              </a:rPr>
              <a:t>Dodt</a:t>
            </a:r>
            <a:r>
              <a:rPr lang="en-GB" sz="4400" b="1" i="1" dirty="0">
                <a:solidFill>
                  <a:schemeClr val="bg1"/>
                </a:solidFill>
                <a:latin typeface="+mj-lt"/>
                <a:cs typeface="Arial" panose="020B0604020202020204" pitchFamily="34" charset="0"/>
              </a:rPr>
              <a:t> MD</a:t>
            </a:r>
          </a:p>
        </p:txBody>
      </p:sp>
      <p:sp>
        <p:nvSpPr>
          <p:cNvPr id="45" name="Text Box 122"/>
          <p:cNvSpPr txBox="1">
            <a:spLocks noChangeAspect="1" noChangeArrowheads="1"/>
          </p:cNvSpPr>
          <p:nvPr/>
        </p:nvSpPr>
        <p:spPr bwMode="auto">
          <a:xfrm>
            <a:off x="22375487" y="4572000"/>
            <a:ext cx="6614879" cy="3017520"/>
          </a:xfrm>
          <a:prstGeom prst="rect">
            <a:avLst/>
          </a:prstGeom>
          <a:solidFill>
            <a:schemeClr val="bg1"/>
          </a:solidFill>
          <a:ln>
            <a:noFill/>
          </a:ln>
          <a:effectLst/>
        </p:spPr>
        <p:txBody>
          <a:bodyPr wrap="square" lIns="91440" tIns="45720" rIns="91440" bIns="45720">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r>
              <a:rPr lang="en-US" sz="3600" b="1" u="sng" dirty="0">
                <a:latin typeface="Arial" panose="020B0604020202020204" pitchFamily="34" charset="0"/>
                <a:ea typeface="Verdana" panose="020B0604030504040204" pitchFamily="34" charset="0"/>
                <a:cs typeface="Arial" panose="020B0604020202020204" pitchFamily="34" charset="0"/>
              </a:rPr>
              <a:t>Conclusion</a:t>
            </a:r>
          </a:p>
          <a:p>
            <a:pPr>
              <a:lnSpc>
                <a:spcPct val="110000"/>
              </a:lnSpc>
              <a:defRPr/>
            </a:pPr>
            <a:r>
              <a:rPr lang="en-US" sz="1800" dirty="0">
                <a:effectLst/>
                <a:latin typeface="Arial" panose="020B0604020202020204" pitchFamily="34" charset="0"/>
                <a:ea typeface="Arial" panose="020B0604020202020204" pitchFamily="34" charset="0"/>
                <a:cs typeface="Arial" panose="020B0604020202020204" pitchFamily="34" charset="0"/>
              </a:rPr>
              <a:t>Clinician awareness of CIDP and other uncommon causes of weakness and neuropathy is essential to facilitate early treatment. Sufficient knowledge of the broad presentations can help address symptoms early on and prevent progression to more debilitating stages. MADSAM and other progressive weaknesses can not only handicap patients but can also cause tremendous mental distress, such as in our case.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nSpc>
                <a:spcPct val="110000"/>
              </a:lnSpc>
              <a:defRPr/>
            </a:pPr>
            <a:endParaRPr lang="en-US" sz="3600" b="1" u="sng" dirty="0">
              <a:latin typeface="Arial" panose="020B0604020202020204" pitchFamily="34" charset="0"/>
              <a:ea typeface="Verdana" panose="020B0604030504040204" pitchFamily="34" charset="0"/>
              <a:cs typeface="Arial" panose="020B0604020202020204" pitchFamily="34" charset="0"/>
            </a:endParaRPr>
          </a:p>
          <a:p>
            <a:pPr>
              <a:lnSpc>
                <a:spcPct val="110000"/>
              </a:lnSpc>
              <a:defRPr/>
            </a:pPr>
            <a:endParaRPr lang="en-US" sz="3401" dirty="0">
              <a:solidFill>
                <a:schemeClr val="accent4">
                  <a:lumMod val="75000"/>
                </a:schemeClr>
              </a:solidFill>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latin typeface="Arial" panose="020B0604020202020204" pitchFamily="34" charset="0"/>
              <a:cs typeface="Arial" panose="020B0604020202020204" pitchFamily="34" charset="0"/>
            </a:endParaRPr>
          </a:p>
          <a:p>
            <a:pPr>
              <a:lnSpc>
                <a:spcPct val="110000"/>
              </a:lnSpc>
              <a:defRPr/>
            </a:pPr>
            <a:endParaRPr lang="en-US" sz="3401" dirty="0">
              <a:solidFill>
                <a:schemeClr val="accent4">
                  <a:lumMod val="75000"/>
                </a:schemeClr>
              </a:solidFill>
              <a:latin typeface="Arial" panose="020B0604020202020204" pitchFamily="34" charset="0"/>
              <a:cs typeface="Arial" panose="020B0604020202020204" pitchFamily="34" charset="0"/>
            </a:endParaRPr>
          </a:p>
        </p:txBody>
      </p:sp>
      <p:sp>
        <p:nvSpPr>
          <p:cNvPr id="1040" name="Rectangle 4"/>
          <p:cNvSpPr>
            <a:spLocks noChangeArrowheads="1"/>
          </p:cNvSpPr>
          <p:nvPr/>
        </p:nvSpPr>
        <p:spPr bwMode="auto">
          <a:xfrm>
            <a:off x="-7315198" y="-192424"/>
            <a:ext cx="184731" cy="384849"/>
          </a:xfrm>
          <a:prstGeom prst="rect">
            <a:avLst/>
          </a:prstGeom>
          <a:noFill/>
          <a:ln w="9525">
            <a:noFill/>
            <a:miter lim="800000"/>
            <a:headEnd/>
            <a:tailEnd/>
          </a:ln>
        </p:spPr>
        <p:txBody>
          <a:bodyPr wrap="none" anchor="ctr">
            <a:spAutoFit/>
          </a:bodyPr>
          <a:lstStyle/>
          <a:p>
            <a:pPr eaLnBrk="0" hangingPunct="0"/>
            <a:endParaRPr lang="en-US" sz="1901"/>
          </a:p>
        </p:txBody>
      </p:sp>
      <p:sp>
        <p:nvSpPr>
          <p:cNvPr id="4" name="Rectangle 3"/>
          <p:cNvSpPr/>
          <p:nvPr/>
        </p:nvSpPr>
        <p:spPr bwMode="auto">
          <a:xfrm>
            <a:off x="270434" y="4572000"/>
            <a:ext cx="9762565" cy="169164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eaLnBrk="0" latinLnBrk="0" hangingPunct="0">
              <a:lnSpc>
                <a:spcPct val="100000"/>
              </a:lnSpc>
              <a:buClrTx/>
              <a:buSzTx/>
              <a:buFontTx/>
              <a:buNone/>
              <a:tabLst/>
            </a:pPr>
            <a:r>
              <a:rPr lang="en-US" sz="3600" b="1" u="sng" dirty="0">
                <a:latin typeface="Arial" panose="020B0604020202020204" pitchFamily="34" charset="0"/>
                <a:ea typeface="Verdana" panose="020B0604030504040204" pitchFamily="34" charset="0"/>
                <a:cs typeface="Arial" panose="020B0604020202020204" pitchFamily="34" charset="0"/>
              </a:rPr>
              <a:t>Case Summary</a:t>
            </a:r>
          </a:p>
          <a:p>
            <a:pPr marL="0" marR="0">
              <a:lnSpc>
                <a:spcPct val="107000"/>
              </a:lnSpc>
              <a:spcBef>
                <a:spcPts val="0"/>
              </a:spcBef>
              <a:spcAft>
                <a:spcPts val="800"/>
              </a:spcAft>
            </a:pPr>
            <a:r>
              <a:rPr lang="en-US" sz="1800" dirty="0">
                <a:effectLst/>
                <a:latin typeface="Arial" panose="020B0604020202020204" pitchFamily="34" charset="0"/>
                <a:ea typeface="Arial" panose="020B0604020202020204" pitchFamily="34" charset="0"/>
                <a:cs typeface="Arial" panose="020B0604020202020204" pitchFamily="34" charset="0"/>
              </a:rPr>
              <a:t>A Caucasian female in her 50s with recently diagnosed systemic lupus erythematosus (SLE) presented for evaluation of progressive generalized weakness and weight loss. She reported having diffuse weakness, pain, and numbness. Over the past year she developed bilateral lower extremity weakness which initially began with a foot drop in her right foot</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Arial" panose="020B0604020202020204" pitchFamily="34" charset="0"/>
                <a:ea typeface="Arial" panose="020B0604020202020204" pitchFamily="34" charset="0"/>
                <a:cs typeface="Arial" panose="020B0604020202020204" pitchFamily="34" charset="0"/>
              </a:rPr>
              <a:t>Over several weeks her weakness progressed to the point where she was unable to ambulate without the assistance of a walker. She saw a rheumatologist and was given a provisional diagnosis of SLE after an extensive work-up was reportedly inconclusive. She was started on hydroxychloroquine 200 mg but her symptoms continued to worsen with weakness ascending from her lower extremities to upper extremities. She unintentionally lost 30 pounds over six months</a:t>
            </a:r>
          </a:p>
          <a:p>
            <a:pPr marL="0" marR="0">
              <a:lnSpc>
                <a:spcPct val="107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On evaluation she was unable to stand, had significant muscle loss, and appeared cachectic. Gait and ambulation required assistance as she could not support herself upright, and there was significant proximal muscle weakness against gravity in all limbs. She had significantly reduced grip strength bilaterally and her hands were noted to be disfigured due to intrinsic muscle loss which she attributed to arthritis. Strength was 4/5 in neck flexion, 3/5 in proximal upper extremities (deltoid, triceps, biceps, wrist extension), 4/5 finger flexion at distal interphalangeal joints (DIP), and 1/5 in other distal upper extremities (dorsal interossei, abductor pollicis brevis, and finger extension). Strength was 3/5 in hip flexion, 4/5 in knee flexion and extension, 2/5 in dorsiflexion, 4/5 in plantarflexion, 0/5 in left extensor hallucis longus and 4/5 in right. She displayed dysmetria on finger-to-nose. Vibratory sensation was severely diminished bilaterally at DIP, absent at bilateral halluces, and severely diminished at medial malleolus bilaterally. Pinprick sensation was diminished bilaterally in hands and feet up to the ankles. Deep Tendon Reflexes were bilaterally reduced. There was no visual field deficit. Cranial nerves II to XII were intact without facial asymmetry or dysarthria. Pupils were equal, round, reactive to light. Extraocular movements were intact. Romberg sign was negative and heel-to-shin test was normal. There was no tremor, pronator drift, or clinically observable seizure stable. </a:t>
            </a:r>
          </a:p>
          <a:p>
            <a:pPr marL="0" marR="0">
              <a:lnSpc>
                <a:spcPct val="107000"/>
              </a:lnSpc>
              <a:spcBef>
                <a:spcPts val="0"/>
              </a:spcBef>
              <a:spcAft>
                <a:spcPts val="0"/>
              </a:spcAft>
            </a:pPr>
            <a:endParaRPr lang="en-US" sz="1800" dirty="0">
              <a:effectLst/>
              <a:latin typeface="Arial" panose="020B0604020202020204" pitchFamily="34" charset="0"/>
              <a:ea typeface="Arial" panose="020B060402020202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We ordered extensive lab work, neuroimaging, and a lumbar puncture which was colorless and clear. Cerebrospinal fluid (CSF) was unremarkable and CSF cultures had no growth. The MRI scan of her lumbar spine and thoracic spine did not show explanatory cord lesions. Lab and imaging results increased suspicion for both Chronic inflammatory demyelinating polyradiculoneuropathy (CIDP)</a:t>
            </a: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 or paraneoplastic syndrome. CIDP was initially considered less likely as CSF proteins and inflammatory markers were not elevated. There was greater concern for paraneoplastic syndrome considering the 30-pound weight loss over six months and the severe neuropathy but was ruled out after CT chest-abdomen-pelvis with-and-without contrast showed no acute abnormality or signs of obvious metastatic malignancy.</a:t>
            </a:r>
          </a:p>
          <a:p>
            <a:pPr marL="0" marR="0">
              <a:lnSpc>
                <a:spcPct val="107000"/>
              </a:lnSpc>
              <a:spcBef>
                <a:spcPts val="0"/>
              </a:spcBef>
              <a:spcAft>
                <a:spcPts val="0"/>
              </a:spcAft>
            </a:pPr>
            <a:endParaRPr lang="en-US" sz="1800" dirty="0">
              <a:latin typeface="Arial" panose="020B0604020202020204" pitchFamily="34" charset="0"/>
              <a:ea typeface="Arial" panose="020B0604020202020204" pitchFamily="34" charset="0"/>
              <a:cs typeface="Arial" panose="020B0604020202020204" pitchFamily="34" charset="0"/>
            </a:endParaRPr>
          </a:p>
          <a:p>
            <a:pPr marL="0" marR="0">
              <a:lnSpc>
                <a:spcPct val="107000"/>
              </a:lnSpc>
              <a:spcBef>
                <a:spcPts val="0"/>
              </a:spcBef>
              <a:spcAft>
                <a:spcPts val="0"/>
              </a:spcAft>
            </a:pPr>
            <a:r>
              <a:rPr lang="en-US" sz="1800" dirty="0">
                <a:effectLst/>
                <a:latin typeface="Arial" panose="020B0604020202020204" pitchFamily="34" charset="0"/>
                <a:ea typeface="Arial" panose="020B0604020202020204" pitchFamily="34" charset="0"/>
                <a:cs typeface="Arial" panose="020B0604020202020204" pitchFamily="34" charset="0"/>
              </a:rPr>
              <a:t>Rheumatology was consulted and considered SLE to be unlikely as there were no other physical signs such as synovitis or dactylitis, Raynaud's, dermatitis, or mucocutaneous ulcers. Repeat ANA panel and complements remained negative. They discontinued hydroxychloroquine, ginkgo biloba 60 mg, and St. John's wort 300 mg. Neurosurgery was consulted due to MRI spine findings. Ascending weakness could not be entirely attributed to multiple level </a:t>
            </a:r>
            <a:r>
              <a:rPr lang="en-US" sz="1800" dirty="0" err="1">
                <a:effectLst/>
                <a:latin typeface="Arial" panose="020B0604020202020204" pitchFamily="34" charset="0"/>
                <a:ea typeface="Arial" panose="020B0604020202020204" pitchFamily="34" charset="0"/>
                <a:cs typeface="Arial" panose="020B0604020202020204" pitchFamily="34" charset="0"/>
              </a:rPr>
              <a:t>spondylitic</a:t>
            </a:r>
            <a:r>
              <a:rPr lang="en-US" sz="1800" dirty="0">
                <a:effectLst/>
                <a:latin typeface="Arial" panose="020B0604020202020204" pitchFamily="34" charset="0"/>
                <a:ea typeface="Arial" panose="020B0604020202020204" pitchFamily="34" charset="0"/>
                <a:cs typeface="Arial" panose="020B0604020202020204" pitchFamily="34" charset="0"/>
              </a:rPr>
              <a:t> changes or central foraminal stenosis.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Arial" panose="020B0604020202020204" pitchFamily="34" charset="0"/>
                <a:ea typeface="Arial" panose="020B0604020202020204" pitchFamily="34" charset="0"/>
                <a:cs typeface="Arial" panose="020B0604020202020204" pitchFamily="34" charset="0"/>
              </a:rPr>
              <a:t>We then ordered electromyography (EMG) and nerve conduction studies to differentiate between neuropathy, radiculopathy, myopathy. The electrophysiologic studies were abnormal as there was evidence of an acquired demyelinating neuropathy with secondary axonal features. Based on the clinical presentation and completed workup, findings were considered consistent with an immune mediated acquired demyelinating neuropathy such as Lewis-Sumner syndrome or multifocal acquired demyelinating sensory and motor neuropathy (MADSAM).</a:t>
            </a:r>
            <a:r>
              <a:rPr lang="en-US" sz="1800" i="1" dirty="0">
                <a:effectLst/>
                <a:latin typeface="Arial" panose="020B0604020202020204" pitchFamily="34" charset="0"/>
                <a:ea typeface="Arial" panose="020B060402020202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dirty="0">
                <a:effectLst/>
                <a:latin typeface="Arial" panose="020B0604020202020204" pitchFamily="34" charset="0"/>
                <a:ea typeface="Arial" panose="020B0604020202020204" pitchFamily="34" charset="0"/>
                <a:cs typeface="Arial" panose="020B0604020202020204" pitchFamily="34" charset="0"/>
              </a:rPr>
              <a:t>She started intravenous immunoglobulin (IVIG) treatment with </a:t>
            </a:r>
            <a:r>
              <a:rPr lang="en-US" sz="1800" dirty="0" err="1">
                <a:effectLst/>
                <a:latin typeface="Arial" panose="020B0604020202020204" pitchFamily="34" charset="0"/>
                <a:ea typeface="Arial" panose="020B0604020202020204" pitchFamily="34" charset="0"/>
                <a:cs typeface="Arial" panose="020B0604020202020204" pitchFamily="34" charset="0"/>
              </a:rPr>
              <a:t>Privigen</a:t>
            </a:r>
            <a:r>
              <a:rPr lang="en-US" sz="1800" dirty="0">
                <a:effectLst/>
                <a:latin typeface="Arial" panose="020B0604020202020204" pitchFamily="34" charset="0"/>
                <a:ea typeface="Arial" panose="020B0604020202020204" pitchFamily="34" charset="0"/>
                <a:cs typeface="Arial" panose="020B0604020202020204" pitchFamily="34" charset="0"/>
              </a:rPr>
              <a:t> 70 g every four weeks following diagnosis of MADSAM </a:t>
            </a:r>
            <a:r>
              <a:rPr lang="en-US" sz="1800" dirty="0">
                <a:solidFill>
                  <a:srgbClr val="000000"/>
                </a:solidFill>
                <a:effectLst/>
                <a:latin typeface="Arial" panose="020B0604020202020204" pitchFamily="34" charset="0"/>
                <a:ea typeface="Arial" panose="020B0604020202020204" pitchFamily="34" charset="0"/>
                <a:cs typeface="Arial" panose="020B0604020202020204" pitchFamily="34" charset="0"/>
              </a:rPr>
              <a:t>neuropathy</a:t>
            </a:r>
            <a:r>
              <a:rPr lang="en-US" sz="1800" dirty="0">
                <a:effectLst/>
                <a:latin typeface="Arial" panose="020B0604020202020204" pitchFamily="34" charset="0"/>
                <a:ea typeface="Arial" panose="020B0604020202020204" pitchFamily="34" charset="0"/>
                <a:cs typeface="Arial" panose="020B0604020202020204" pitchFamily="34" charset="0"/>
              </a:rPr>
              <a:t>. Her symptoms improved rapidly, and she was able to be discharged to comprehensive inpatient rehabilitation.</a:t>
            </a:r>
            <a:r>
              <a:rPr lang="en-US" sz="1800" dirty="0">
                <a:effectLst/>
                <a:latin typeface="Arial" panose="020B060402020202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endParaRPr>
          </a:p>
          <a:p>
            <a:pPr marL="0" marR="0" indent="0" defTabSz="914400" eaLnBrk="0" latinLnBrk="0" hangingPunct="0">
              <a:lnSpc>
                <a:spcPct val="100000"/>
              </a:lnSpc>
              <a:buClrTx/>
              <a:buSzTx/>
              <a:buFontTx/>
              <a:buNone/>
              <a:tabLst/>
            </a:pPr>
            <a:endParaRPr lang="en-US" sz="3600" b="1" u="sng" dirty="0">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n-US" sz="3200" b="1" u="sng" dirty="0">
              <a:latin typeface="Verdana" panose="020B0604030504040204" pitchFamily="34" charset="0"/>
              <a:ea typeface="Verdana" panose="020B0604030504040204" pitchFamily="34" charset="0"/>
              <a:cs typeface="Verdana" panose="020B0604030504040204" pitchFamily="34" charset="0"/>
            </a:endParaRPr>
          </a:p>
        </p:txBody>
      </p:sp>
      <p:sp>
        <p:nvSpPr>
          <p:cNvPr id="9" name="TextBox 8"/>
          <p:cNvSpPr txBox="1"/>
          <p:nvPr/>
        </p:nvSpPr>
        <p:spPr>
          <a:xfrm>
            <a:off x="22375488" y="7843715"/>
            <a:ext cx="6614878" cy="13716000"/>
          </a:xfrm>
          <a:prstGeom prst="rect">
            <a:avLst/>
          </a:prstGeom>
          <a:solidFill>
            <a:schemeClr val="bg1"/>
          </a:solidFill>
        </p:spPr>
        <p:txBody>
          <a:bodyPr wrap="square" rtlCol="0">
            <a:spAutoFit/>
          </a:bodyPr>
          <a:lstStyle/>
          <a:p>
            <a:r>
              <a:rPr lang="en-US" sz="3600" b="1" u="sng" dirty="0">
                <a:latin typeface="Arial" panose="020B0604020202020204" pitchFamily="34" charset="0"/>
                <a:cs typeface="Arial" panose="020B0604020202020204" pitchFamily="34" charset="0"/>
              </a:rPr>
              <a:t>References</a:t>
            </a:r>
          </a:p>
          <a:p>
            <a:r>
              <a:rPr lang="en-US" sz="1350" dirty="0">
                <a:latin typeface="Arial" panose="020B0604020202020204" pitchFamily="34" charset="0"/>
                <a:cs typeface="Arial" panose="020B0604020202020204" pitchFamily="34" charset="0"/>
              </a:rPr>
              <a:t>[1] Lewis R.A., Muley S.A. (2023). Chronic inflammatory demyelinating polyneuropathy: Etiology, clinical features, and diagnosis. UpToDate, Connor RF (Ed), Wolters Kluwer. Retrieved March 2023 from https://www.uptodate.com/contents/chronic-inflammatory-demyelinating-polyneuropathy-etiology-clinical-features-and-diagnosis</a:t>
            </a:r>
          </a:p>
          <a:p>
            <a:r>
              <a:rPr lang="en-US" sz="1350" dirty="0">
                <a:latin typeface="Arial" panose="020B0604020202020204" pitchFamily="34" charset="0"/>
                <a:cs typeface="Arial" panose="020B0604020202020204" pitchFamily="34" charset="0"/>
              </a:rPr>
              <a:t>[2] Kwak S, </a:t>
            </a:r>
            <a:r>
              <a:rPr lang="en-US" sz="1350" dirty="0" err="1">
                <a:latin typeface="Arial" panose="020B0604020202020204" pitchFamily="34" charset="0"/>
                <a:cs typeface="Arial" panose="020B0604020202020204" pitchFamily="34" charset="0"/>
              </a:rPr>
              <a:t>Boudier-Revéret</a:t>
            </a:r>
            <a:r>
              <a:rPr lang="en-US" sz="1350" dirty="0">
                <a:latin typeface="Arial" panose="020B0604020202020204" pitchFamily="34" charset="0"/>
                <a:cs typeface="Arial" panose="020B0604020202020204" pitchFamily="34" charset="0"/>
              </a:rPr>
              <a:t> M, Cho HK, Chang MC. Multifocal acquired demyelinating sensory and motor neuropathy misdiagnosed as carpal tunnel syndrome: a case report. Journal of International Medical Research. 2021;49(3). doi:10.1177/0300060521998896. https://journals.sagepub.com/doi/full/10.1177/0300060521998896</a:t>
            </a:r>
          </a:p>
          <a:p>
            <a:r>
              <a:rPr lang="en-US" sz="1350" dirty="0">
                <a:latin typeface="Arial" panose="020B0604020202020204" pitchFamily="34" charset="0"/>
                <a:cs typeface="Arial" panose="020B0604020202020204" pitchFamily="34" charset="0"/>
              </a:rPr>
              <a:t>[3] </a:t>
            </a:r>
            <a:r>
              <a:rPr lang="en-US" sz="1350" dirty="0" err="1">
                <a:latin typeface="Arial" panose="020B0604020202020204" pitchFamily="34" charset="0"/>
                <a:cs typeface="Arial" panose="020B0604020202020204" pitchFamily="34" charset="0"/>
              </a:rPr>
              <a:t>Azhary</a:t>
            </a:r>
            <a:r>
              <a:rPr lang="en-US" sz="1350" dirty="0">
                <a:latin typeface="Arial" panose="020B0604020202020204" pitchFamily="34" charset="0"/>
                <a:cs typeface="Arial" panose="020B0604020202020204" pitchFamily="34" charset="0"/>
              </a:rPr>
              <a:t> H, Farooq MU, </a:t>
            </a:r>
            <a:r>
              <a:rPr lang="en-US" sz="1350" dirty="0" err="1">
                <a:latin typeface="Arial" panose="020B0604020202020204" pitchFamily="34" charset="0"/>
                <a:cs typeface="Arial" panose="020B0604020202020204" pitchFamily="34" charset="0"/>
              </a:rPr>
              <a:t>Bhanushali</a:t>
            </a:r>
            <a:r>
              <a:rPr lang="en-US" sz="1350" dirty="0">
                <a:latin typeface="Arial" panose="020B0604020202020204" pitchFamily="34" charset="0"/>
                <a:cs typeface="Arial" panose="020B0604020202020204" pitchFamily="34" charset="0"/>
              </a:rPr>
              <a:t> M, Majid A, </a:t>
            </a:r>
            <a:r>
              <a:rPr lang="en-US" sz="1350" dirty="0" err="1">
                <a:latin typeface="Arial" panose="020B0604020202020204" pitchFamily="34" charset="0"/>
                <a:cs typeface="Arial" panose="020B0604020202020204" pitchFamily="34" charset="0"/>
              </a:rPr>
              <a:t>Kassab</a:t>
            </a:r>
            <a:r>
              <a:rPr lang="en-US" sz="1350" dirty="0">
                <a:latin typeface="Arial" panose="020B0604020202020204" pitchFamily="34" charset="0"/>
                <a:cs typeface="Arial" panose="020B0604020202020204" pitchFamily="34" charset="0"/>
              </a:rPr>
              <a:t> MY. Peripheral neuropathy: differential diagnosis and management. Am Fam Physician. 2010 Apr 1;81(7):887-92. PMID: 20353146. https://www.aafp.org/pubs/afp/issues/2010/0401/p887.html</a:t>
            </a:r>
          </a:p>
          <a:p>
            <a:r>
              <a:rPr lang="en-US" sz="1350" dirty="0">
                <a:latin typeface="Arial" panose="020B0604020202020204" pitchFamily="34" charset="0"/>
                <a:cs typeface="Arial" panose="020B0604020202020204" pitchFamily="34" charset="0"/>
              </a:rPr>
              <a:t>[4] Yang YW, Liu CH, Tsai CH, Lee CC, </a:t>
            </a:r>
            <a:r>
              <a:rPr lang="en-US" sz="1350" dirty="0" err="1">
                <a:latin typeface="Arial" panose="020B0604020202020204" pitchFamily="34" charset="0"/>
                <a:cs typeface="Arial" panose="020B0604020202020204" pitchFamily="34" charset="0"/>
              </a:rPr>
              <a:t>Jou</a:t>
            </a:r>
            <a:r>
              <a:rPr lang="en-US" sz="1350" dirty="0">
                <a:latin typeface="Arial" panose="020B0604020202020204" pitchFamily="34" charset="0"/>
                <a:cs typeface="Arial" panose="020B0604020202020204" pitchFamily="34" charset="0"/>
              </a:rPr>
              <a:t> SB. Multifocal acquired demyelinating sensory and motor neuropathy: report of a case and review of the literature. Acta Neurol Taiwan. 2004 Mar;13(1):24-8. PMID: 15315298. https://pubmed.ncbi.nlm.nih.gov/15315298/</a:t>
            </a:r>
          </a:p>
          <a:p>
            <a:r>
              <a:rPr lang="en-US" sz="1350" dirty="0">
                <a:latin typeface="Arial" panose="020B0604020202020204" pitchFamily="34" charset="0"/>
                <a:cs typeface="Arial" panose="020B0604020202020204" pitchFamily="34" charset="0"/>
              </a:rPr>
              <a:t>[5] Menon Deepak , </a:t>
            </a:r>
            <a:r>
              <a:rPr lang="en-US" sz="1350" dirty="0" err="1">
                <a:latin typeface="Arial" panose="020B0604020202020204" pitchFamily="34" charset="0"/>
                <a:cs typeface="Arial" panose="020B0604020202020204" pitchFamily="34" charset="0"/>
              </a:rPr>
              <a:t>Katzberg</a:t>
            </a:r>
            <a:r>
              <a:rPr lang="en-US" sz="1350" dirty="0">
                <a:latin typeface="Arial" panose="020B0604020202020204" pitchFamily="34" charset="0"/>
                <a:cs typeface="Arial" panose="020B0604020202020204" pitchFamily="34" charset="0"/>
              </a:rPr>
              <a:t> Hans Dieter , </a:t>
            </a:r>
            <a:r>
              <a:rPr lang="en-US" sz="1350" dirty="0" err="1">
                <a:latin typeface="Arial" panose="020B0604020202020204" pitchFamily="34" charset="0"/>
                <a:cs typeface="Arial" panose="020B0604020202020204" pitchFamily="34" charset="0"/>
              </a:rPr>
              <a:t>Bril</a:t>
            </a:r>
            <a:r>
              <a:rPr lang="en-US" sz="1350" dirty="0">
                <a:latin typeface="Arial" panose="020B0604020202020204" pitchFamily="34" charset="0"/>
                <a:cs typeface="Arial" panose="020B0604020202020204" pitchFamily="34" charset="0"/>
              </a:rPr>
              <a:t> Vera. Treatment Approaches for Atypical CIDP. Frontiers in Neurology. Volume 12. 2021. DOI: 10.3389/fneur.2021.653734. https://www.frontiersin.org/journals/neurology/articles/10.3389/fneur.2021.653734</a:t>
            </a:r>
          </a:p>
          <a:p>
            <a:r>
              <a:rPr lang="en-US" sz="1350" dirty="0">
                <a:latin typeface="Arial" panose="020B0604020202020204" pitchFamily="34" charset="0"/>
                <a:cs typeface="Arial" panose="020B0604020202020204" pitchFamily="34" charset="0"/>
              </a:rPr>
              <a:t>[6] Abraham H, </a:t>
            </a:r>
            <a:r>
              <a:rPr lang="en-US" sz="1350" dirty="0" err="1">
                <a:latin typeface="Arial" panose="020B0604020202020204" pitchFamily="34" charset="0"/>
                <a:cs typeface="Arial" panose="020B0604020202020204" pitchFamily="34" charset="0"/>
              </a:rPr>
              <a:t>Kuzhively</a:t>
            </a:r>
            <a:r>
              <a:rPr lang="en-US" sz="1350" dirty="0">
                <a:latin typeface="Arial" panose="020B0604020202020204" pitchFamily="34" charset="0"/>
                <a:cs typeface="Arial" panose="020B0604020202020204" pitchFamily="34" charset="0"/>
              </a:rPr>
              <a:t> J, Rizvi SW. Chronic Inflammatory Demyelinating Polyneuropathy (CIDP): An Uncommon Manifestation of Systemic Lupus Erythematosus (SLE). Am J Case Rep. 2017 Sep 12;18:980-983. </a:t>
            </a:r>
            <a:r>
              <a:rPr lang="en-US" sz="1350" dirty="0" err="1">
                <a:latin typeface="Arial" panose="020B0604020202020204" pitchFamily="34" charset="0"/>
                <a:cs typeface="Arial" panose="020B0604020202020204" pitchFamily="34" charset="0"/>
              </a:rPr>
              <a:t>doi</a:t>
            </a:r>
            <a:r>
              <a:rPr lang="en-US" sz="1350" dirty="0">
                <a:latin typeface="Arial" panose="020B0604020202020204" pitchFamily="34" charset="0"/>
                <a:cs typeface="Arial" panose="020B0604020202020204" pitchFamily="34" charset="0"/>
              </a:rPr>
              <a:t>: 10.12659/ajcr.903541. PMID: 28894082; PMCID: PMC5604309. https://pubmed.ncbi.nlm.nih.gov/28894082/</a:t>
            </a:r>
          </a:p>
          <a:p>
            <a:r>
              <a:rPr lang="en-US" sz="1350" dirty="0">
                <a:latin typeface="Arial" panose="020B0604020202020204" pitchFamily="34" charset="0"/>
                <a:cs typeface="Arial" panose="020B0604020202020204" pitchFamily="34" charset="0"/>
              </a:rPr>
              <a:t>[7] Paulo </a:t>
            </a:r>
            <a:r>
              <a:rPr lang="en-US" sz="1350" dirty="0" err="1">
                <a:latin typeface="Arial" panose="020B0604020202020204" pitchFamily="34" charset="0"/>
                <a:cs typeface="Arial" panose="020B0604020202020204" pitchFamily="34" charset="0"/>
              </a:rPr>
              <a:t>Rogério</a:t>
            </a:r>
            <a:r>
              <a:rPr lang="en-US" sz="1350" dirty="0">
                <a:latin typeface="Arial" panose="020B0604020202020204" pitchFamily="34" charset="0"/>
                <a:cs typeface="Arial" panose="020B0604020202020204" pitchFamily="34" charset="0"/>
              </a:rPr>
              <a:t> Julio, Mateus De Miranda Moura </a:t>
            </a:r>
            <a:r>
              <a:rPr lang="en-US" sz="1350" dirty="0" err="1">
                <a:latin typeface="Arial" panose="020B0604020202020204" pitchFamily="34" charset="0"/>
                <a:cs typeface="Arial" panose="020B0604020202020204" pitchFamily="34" charset="0"/>
              </a:rPr>
              <a:t>Cortês</a:t>
            </a:r>
            <a:r>
              <a:rPr lang="en-US" sz="1350" dirty="0">
                <a:latin typeface="Arial" panose="020B0604020202020204" pitchFamily="34" charset="0"/>
                <a:cs typeface="Arial" panose="020B0604020202020204" pitchFamily="34" charset="0"/>
              </a:rPr>
              <a:t>, Lilian T.L. </a:t>
            </a:r>
            <a:r>
              <a:rPr lang="en-US" sz="1350" dirty="0" err="1">
                <a:latin typeface="Arial" panose="020B0604020202020204" pitchFamily="34" charset="0"/>
                <a:cs typeface="Arial" panose="020B0604020202020204" pitchFamily="34" charset="0"/>
              </a:rPr>
              <a:t>Costallat</a:t>
            </a:r>
            <a:r>
              <a:rPr lang="en-US" sz="1350" dirty="0">
                <a:latin typeface="Arial" panose="020B0604020202020204" pitchFamily="34" charset="0"/>
                <a:cs typeface="Arial" panose="020B0604020202020204" pitchFamily="34" charset="0"/>
              </a:rPr>
              <a:t>, Juliana </a:t>
            </a:r>
            <a:r>
              <a:rPr lang="en-US" sz="1350" dirty="0" err="1">
                <a:latin typeface="Arial" panose="020B0604020202020204" pitchFamily="34" charset="0"/>
                <a:cs typeface="Arial" panose="020B0604020202020204" pitchFamily="34" charset="0"/>
              </a:rPr>
              <a:t>Zonzini</a:t>
            </a:r>
            <a:r>
              <a:rPr lang="en-US" sz="1350" dirty="0">
                <a:latin typeface="Arial" panose="020B0604020202020204" pitchFamily="34" charset="0"/>
                <a:cs typeface="Arial" panose="020B0604020202020204" pitchFamily="34" charset="0"/>
              </a:rPr>
              <a:t> </a:t>
            </a:r>
            <a:r>
              <a:rPr lang="en-US" sz="1350" dirty="0" err="1">
                <a:latin typeface="Arial" panose="020B0604020202020204" pitchFamily="34" charset="0"/>
                <a:cs typeface="Arial" panose="020B0604020202020204" pitchFamily="34" charset="0"/>
              </a:rPr>
              <a:t>Gaino</a:t>
            </a:r>
            <a:r>
              <a:rPr lang="en-US" sz="1350" dirty="0">
                <a:latin typeface="Arial" panose="020B0604020202020204" pitchFamily="34" charset="0"/>
                <a:cs typeface="Arial" panose="020B0604020202020204" pitchFamily="34" charset="0"/>
              </a:rPr>
              <a:t>, Marcondes C. </a:t>
            </a:r>
            <a:r>
              <a:rPr lang="en-US" sz="1350" dirty="0" err="1">
                <a:latin typeface="Arial" panose="020B0604020202020204" pitchFamily="34" charset="0"/>
                <a:cs typeface="Arial" panose="020B0604020202020204" pitchFamily="34" charset="0"/>
              </a:rPr>
              <a:t>França</a:t>
            </a:r>
            <a:r>
              <a:rPr lang="en-US" sz="1350" dirty="0">
                <a:latin typeface="Arial" panose="020B0604020202020204" pitchFamily="34" charset="0"/>
                <a:cs typeface="Arial" panose="020B0604020202020204" pitchFamily="34" charset="0"/>
              </a:rPr>
              <a:t>, Simone Appenzeller. Chronic inflammatory demyelinating polyradiculoneuropathy associated with systemic lupus erythematosus. Seminars in Arthritis and Rheumatism, Volume 51, Issue 1. 2021. Pages 158-165. ISSN 0049-0172. https://doi.org/10.1016/j.semarthrit.2020.09.018. </a:t>
            </a:r>
          </a:p>
          <a:p>
            <a:r>
              <a:rPr lang="en-US" sz="1350" dirty="0">
                <a:latin typeface="Arial" panose="020B0604020202020204" pitchFamily="34" charset="0"/>
                <a:cs typeface="Arial" panose="020B0604020202020204" pitchFamily="34" charset="0"/>
              </a:rPr>
              <a:t>[8] Vina ER, Fang AJ, Wallace DJ, Weisman MH. Chronic inflammatory demyelinating polyneuropathy in patients with systemic lupus erythematosus: prognosis and outcome. Semin Arthritis Rheum. 2005 Dec;35(3):175-84. </a:t>
            </a:r>
            <a:r>
              <a:rPr lang="en-US" sz="1350" dirty="0" err="1">
                <a:latin typeface="Arial" panose="020B0604020202020204" pitchFamily="34" charset="0"/>
                <a:cs typeface="Arial" panose="020B0604020202020204" pitchFamily="34" charset="0"/>
              </a:rPr>
              <a:t>doi</a:t>
            </a:r>
            <a:r>
              <a:rPr lang="en-US" sz="1350" dirty="0">
                <a:latin typeface="Arial" panose="020B0604020202020204" pitchFamily="34" charset="0"/>
                <a:cs typeface="Arial" panose="020B0604020202020204" pitchFamily="34" charset="0"/>
              </a:rPr>
              <a:t>: 10.1016/j.semarthrit.2005.08.008. PMID: 16325658. https://pubmed.ncbi.nlm.nih.gov/16325658/</a:t>
            </a:r>
          </a:p>
          <a:p>
            <a:r>
              <a:rPr lang="en-US" sz="1350" dirty="0">
                <a:latin typeface="Arial" panose="020B0604020202020204" pitchFamily="34" charset="0"/>
                <a:cs typeface="Arial" panose="020B0604020202020204" pitchFamily="34" charset="0"/>
              </a:rPr>
              <a:t>[9] Menon D, </a:t>
            </a:r>
            <a:r>
              <a:rPr lang="en-US" sz="1350" dirty="0" err="1">
                <a:latin typeface="Arial" panose="020B0604020202020204" pitchFamily="34" charset="0"/>
                <a:cs typeface="Arial" panose="020B0604020202020204" pitchFamily="34" charset="0"/>
              </a:rPr>
              <a:t>Katzberg</a:t>
            </a:r>
            <a:r>
              <a:rPr lang="en-US" sz="1350" dirty="0">
                <a:latin typeface="Arial" panose="020B0604020202020204" pitchFamily="34" charset="0"/>
                <a:cs typeface="Arial" panose="020B0604020202020204" pitchFamily="34" charset="0"/>
              </a:rPr>
              <a:t> HD, </a:t>
            </a:r>
            <a:r>
              <a:rPr lang="en-US" sz="1350" dirty="0" err="1">
                <a:latin typeface="Arial" panose="020B0604020202020204" pitchFamily="34" charset="0"/>
                <a:cs typeface="Arial" panose="020B0604020202020204" pitchFamily="34" charset="0"/>
              </a:rPr>
              <a:t>Bril</a:t>
            </a:r>
            <a:r>
              <a:rPr lang="en-US" sz="1350" dirty="0">
                <a:latin typeface="Arial" panose="020B0604020202020204" pitchFamily="34" charset="0"/>
                <a:cs typeface="Arial" panose="020B0604020202020204" pitchFamily="34" charset="0"/>
              </a:rPr>
              <a:t> V. Treatment Approaches for Atypical CIDP. Front Neurol. 2021 Mar 15;12:653734. </a:t>
            </a:r>
            <a:r>
              <a:rPr lang="en-US" sz="1350" dirty="0" err="1">
                <a:latin typeface="Arial" panose="020B0604020202020204" pitchFamily="34" charset="0"/>
                <a:cs typeface="Arial" panose="020B0604020202020204" pitchFamily="34" charset="0"/>
              </a:rPr>
              <a:t>doi</a:t>
            </a:r>
            <a:r>
              <a:rPr lang="en-US" sz="1350" dirty="0">
                <a:latin typeface="Arial" panose="020B0604020202020204" pitchFamily="34" charset="0"/>
                <a:cs typeface="Arial" panose="020B0604020202020204" pitchFamily="34" charset="0"/>
              </a:rPr>
              <a:t>: 10.3389/fneur.2021.653734. PMID: 33790853; PMCID: PMC8005557. https://www.ncbi.nlm.nih.gov/pmc/articles/PMC8005557/</a:t>
            </a:r>
          </a:p>
          <a:p>
            <a:r>
              <a:rPr lang="en-US" sz="1350" dirty="0">
                <a:latin typeface="Arial" panose="020B0604020202020204" pitchFamily="34" charset="0"/>
                <a:cs typeface="Arial" panose="020B0604020202020204" pitchFamily="34" charset="0"/>
              </a:rPr>
              <a:t>[10] Beh SC, Greenberg BM, Frohman T, Frohman EM. Transverse myelitis. Neurol Clin. 2013 Feb;31(1):79-138. </a:t>
            </a:r>
            <a:r>
              <a:rPr lang="en-US" sz="1350" dirty="0" err="1">
                <a:latin typeface="Arial" panose="020B0604020202020204" pitchFamily="34" charset="0"/>
                <a:cs typeface="Arial" panose="020B0604020202020204" pitchFamily="34" charset="0"/>
              </a:rPr>
              <a:t>doi</a:t>
            </a:r>
            <a:r>
              <a:rPr lang="en-US" sz="1350" dirty="0">
                <a:latin typeface="Arial" panose="020B0604020202020204" pitchFamily="34" charset="0"/>
                <a:cs typeface="Arial" panose="020B0604020202020204" pitchFamily="34" charset="0"/>
              </a:rPr>
              <a:t>: 10.1016/j.ncl.2012.09.008. PMID: 23186897; PMCID: PMC7132741. https://www.ncbi.nlm.nih.gov/pmc/articles/PMC7132741/</a:t>
            </a:r>
          </a:p>
          <a:p>
            <a:r>
              <a:rPr lang="en-US" sz="1350" dirty="0">
                <a:latin typeface="Arial" panose="020B0604020202020204" pitchFamily="34" charset="0"/>
                <a:cs typeface="Arial" panose="020B0604020202020204" pitchFamily="34" charset="0"/>
              </a:rPr>
              <a:t>[11] Nguyen TP, Taylor RS. Guillain-Barre Syndrome. [Updated 2023 Feb 7]. In: </a:t>
            </a:r>
            <a:r>
              <a:rPr lang="en-US" sz="1350" dirty="0" err="1">
                <a:latin typeface="Arial" panose="020B0604020202020204" pitchFamily="34" charset="0"/>
                <a:cs typeface="Arial" panose="020B0604020202020204" pitchFamily="34" charset="0"/>
              </a:rPr>
              <a:t>StatPearls</a:t>
            </a:r>
            <a:r>
              <a:rPr lang="en-US" sz="1350" dirty="0">
                <a:latin typeface="Arial" panose="020B0604020202020204" pitchFamily="34" charset="0"/>
                <a:cs typeface="Arial" panose="020B0604020202020204" pitchFamily="34" charset="0"/>
              </a:rPr>
              <a:t> [Internet]. Treasure Island (FL): </a:t>
            </a:r>
            <a:r>
              <a:rPr lang="en-US" sz="1350" dirty="0" err="1">
                <a:latin typeface="Arial" panose="020B0604020202020204" pitchFamily="34" charset="0"/>
                <a:cs typeface="Arial" panose="020B0604020202020204" pitchFamily="34" charset="0"/>
              </a:rPr>
              <a:t>StatPearls</a:t>
            </a:r>
            <a:r>
              <a:rPr lang="en-US" sz="1350" dirty="0">
                <a:latin typeface="Arial" panose="020B0604020202020204" pitchFamily="34" charset="0"/>
                <a:cs typeface="Arial" panose="020B0604020202020204" pitchFamily="34" charset="0"/>
              </a:rPr>
              <a:t> Publishing; 2024 Jan-. Available from: https://www.ncbi.nlm.nih.gov/books/NBK532254/</a:t>
            </a:r>
          </a:p>
          <a:p>
            <a:r>
              <a:rPr lang="en-US" sz="1350" dirty="0">
                <a:latin typeface="Arial" panose="020B0604020202020204" pitchFamily="34" charset="0"/>
                <a:cs typeface="Arial" panose="020B0604020202020204" pitchFamily="34" charset="0"/>
              </a:rPr>
              <a:t>[12] Gentile F, </a:t>
            </a:r>
            <a:r>
              <a:rPr lang="en-US" sz="1350" dirty="0" err="1">
                <a:latin typeface="Arial" panose="020B0604020202020204" pitchFamily="34" charset="0"/>
                <a:cs typeface="Arial" panose="020B0604020202020204" pitchFamily="34" charset="0"/>
              </a:rPr>
              <a:t>Scarlino</a:t>
            </a:r>
            <a:r>
              <a:rPr lang="en-US" sz="1350" dirty="0">
                <a:latin typeface="Arial" panose="020B0604020202020204" pitchFamily="34" charset="0"/>
                <a:cs typeface="Arial" panose="020B0604020202020204" pitchFamily="34" charset="0"/>
              </a:rPr>
              <a:t> S, </a:t>
            </a:r>
            <a:r>
              <a:rPr lang="en-US" sz="1350" dirty="0" err="1">
                <a:latin typeface="Arial" panose="020B0604020202020204" pitchFamily="34" charset="0"/>
                <a:cs typeface="Arial" panose="020B0604020202020204" pitchFamily="34" charset="0"/>
              </a:rPr>
              <a:t>Falzone</a:t>
            </a:r>
            <a:r>
              <a:rPr lang="en-US" sz="1350" dirty="0">
                <a:latin typeface="Arial" panose="020B0604020202020204" pitchFamily="34" charset="0"/>
                <a:cs typeface="Arial" panose="020B0604020202020204" pitchFamily="34" charset="0"/>
              </a:rPr>
              <a:t> YM, </a:t>
            </a:r>
            <a:r>
              <a:rPr lang="en-US" sz="1350" dirty="0" err="1">
                <a:latin typeface="Arial" panose="020B0604020202020204" pitchFamily="34" charset="0"/>
                <a:cs typeface="Arial" panose="020B0604020202020204" pitchFamily="34" charset="0"/>
              </a:rPr>
              <a:t>Lunetta</a:t>
            </a:r>
            <a:r>
              <a:rPr lang="en-US" sz="1350" dirty="0">
                <a:latin typeface="Arial" panose="020B0604020202020204" pitchFamily="34" charset="0"/>
                <a:cs typeface="Arial" panose="020B0604020202020204" pitchFamily="34" charset="0"/>
              </a:rPr>
              <a:t> C, </a:t>
            </a:r>
            <a:r>
              <a:rPr lang="en-US" sz="1350" dirty="0" err="1">
                <a:latin typeface="Arial" panose="020B0604020202020204" pitchFamily="34" charset="0"/>
                <a:cs typeface="Arial" panose="020B0604020202020204" pitchFamily="34" charset="0"/>
              </a:rPr>
              <a:t>Tremolizzo</a:t>
            </a:r>
            <a:r>
              <a:rPr lang="en-US" sz="1350" dirty="0">
                <a:latin typeface="Arial" panose="020B0604020202020204" pitchFamily="34" charset="0"/>
                <a:cs typeface="Arial" panose="020B0604020202020204" pitchFamily="34" charset="0"/>
              </a:rPr>
              <a:t> L, </a:t>
            </a:r>
            <a:r>
              <a:rPr lang="en-US" sz="1350" dirty="0" err="1">
                <a:latin typeface="Arial" panose="020B0604020202020204" pitchFamily="34" charset="0"/>
                <a:cs typeface="Arial" panose="020B0604020202020204" pitchFamily="34" charset="0"/>
              </a:rPr>
              <a:t>Quattrini</a:t>
            </a:r>
            <a:r>
              <a:rPr lang="en-US" sz="1350" dirty="0">
                <a:latin typeface="Arial" panose="020B0604020202020204" pitchFamily="34" charset="0"/>
                <a:cs typeface="Arial" panose="020B0604020202020204" pitchFamily="34" charset="0"/>
              </a:rPr>
              <a:t> A, Riva N. The Peripheral Nervous System in Amyotrophic Lateral Sclerosis: Opportunities for Translational Research. Front </a:t>
            </a:r>
            <a:r>
              <a:rPr lang="en-US" sz="1350" dirty="0" err="1">
                <a:latin typeface="Arial" panose="020B0604020202020204" pitchFamily="34" charset="0"/>
                <a:cs typeface="Arial" panose="020B0604020202020204" pitchFamily="34" charset="0"/>
              </a:rPr>
              <a:t>Neurosci</a:t>
            </a:r>
            <a:r>
              <a:rPr lang="en-US" sz="1350" dirty="0">
                <a:latin typeface="Arial" panose="020B0604020202020204" pitchFamily="34" charset="0"/>
                <a:cs typeface="Arial" panose="020B0604020202020204" pitchFamily="34" charset="0"/>
              </a:rPr>
              <a:t>. 2019 Jun 25;13:601. </a:t>
            </a:r>
            <a:r>
              <a:rPr lang="en-US" sz="1350" dirty="0" err="1">
                <a:latin typeface="Arial" panose="020B0604020202020204" pitchFamily="34" charset="0"/>
                <a:cs typeface="Arial" panose="020B0604020202020204" pitchFamily="34" charset="0"/>
              </a:rPr>
              <a:t>doi</a:t>
            </a:r>
            <a:r>
              <a:rPr lang="en-US" sz="1350" dirty="0">
                <a:latin typeface="Arial" panose="020B0604020202020204" pitchFamily="34" charset="0"/>
                <a:cs typeface="Arial" panose="020B0604020202020204" pitchFamily="34" charset="0"/>
              </a:rPr>
              <a:t>: 10.3389/fnins.2019.00601. PMID: 31293369; PMCID: PMC6603245. https://www.frontiersin.org/journals/neuroscience/articles/10.3389/fnins.2019.00601/full</a:t>
            </a:r>
          </a:p>
          <a:p>
            <a:r>
              <a:rPr lang="en-US" sz="1350" dirty="0">
                <a:latin typeface="Arial" panose="020B0604020202020204" pitchFamily="34" charset="0"/>
                <a:cs typeface="Arial" panose="020B0604020202020204" pitchFamily="34" charset="0"/>
              </a:rPr>
              <a:t>[13] National Institute of Neurological Disorders and Stroke. (2023). Amyotrophic Lateral Sclerosis (ALS). U.S. Department of Health and Human Services, National Institutes of Health. Retrieved January 2024, from https://www.ninds.nih.gov/health-information/disorders/amyotrophic-lateral-sclerosis-als </a:t>
            </a:r>
          </a:p>
          <a:p>
            <a:r>
              <a:rPr lang="en-US" sz="1350" dirty="0">
                <a:latin typeface="Arial" panose="020B0604020202020204" pitchFamily="34" charset="0"/>
                <a:cs typeface="Arial" panose="020B0604020202020204" pitchFamily="34" charset="0"/>
              </a:rPr>
              <a:t>[14] John A. </a:t>
            </a:r>
            <a:r>
              <a:rPr lang="en-US" sz="1350" dirty="0" err="1">
                <a:latin typeface="Arial" panose="020B0604020202020204" pitchFamily="34" charset="0"/>
                <a:cs typeface="Arial" panose="020B0604020202020204" pitchFamily="34" charset="0"/>
              </a:rPr>
              <a:t>Morren</a:t>
            </a:r>
            <a:r>
              <a:rPr lang="en-US" sz="1350" dirty="0">
                <a:latin typeface="Arial" panose="020B0604020202020204" pitchFamily="34" charset="0"/>
                <a:cs typeface="Arial" panose="020B0604020202020204" pitchFamily="34" charset="0"/>
              </a:rPr>
              <a:t>, </a:t>
            </a:r>
            <a:r>
              <a:rPr lang="en-US" sz="1350" dirty="0" err="1">
                <a:latin typeface="Arial" panose="020B0604020202020204" pitchFamily="34" charset="0"/>
                <a:cs typeface="Arial" panose="020B0604020202020204" pitchFamily="34" charset="0"/>
              </a:rPr>
              <a:t>Yuebing</a:t>
            </a:r>
            <a:r>
              <a:rPr lang="en-US" sz="1350" dirty="0">
                <a:latin typeface="Arial" panose="020B0604020202020204" pitchFamily="34" charset="0"/>
                <a:cs typeface="Arial" panose="020B0604020202020204" pitchFamily="34" charset="0"/>
              </a:rPr>
              <a:t> Li. Myasthenia gravis: Frequently asked questions. Cleveland Clinic Journal of Medicine Feb 2023, 90 (2) 103-113; DOI: 10.3949/ccjm.90a.22017 https://www.ccjm.org/content/90/2/103</a:t>
            </a:r>
          </a:p>
        </p:txBody>
      </p:sp>
      <p:pic>
        <p:nvPicPr>
          <p:cNvPr id="18" name="Picture 17" descr="Logo, company name&#10;&#10;Description automatically generated">
            <a:extLst>
              <a:ext uri="{FF2B5EF4-FFF2-40B4-BE49-F238E27FC236}">
                <a16:creationId xmlns:a16="http://schemas.microsoft.com/office/drawing/2014/main" id="{FDA60312-BAB6-4D71-8871-072A6E7977C7}"/>
              </a:ext>
            </a:extLst>
          </p:cNvPr>
          <p:cNvPicPr>
            <a:picLocks noChangeAspect="1"/>
          </p:cNvPicPr>
          <p:nvPr/>
        </p:nvPicPr>
        <p:blipFill rotWithShape="1">
          <a:blip r:embed="rId4" cstate="print">
            <a:extLst>
              <a:ext uri="{28A0092B-C50C-407E-A947-70E740481C1C}">
                <a14:useLocalDpi xmlns:a14="http://schemas.microsoft.com/office/drawing/2010/main" val="0"/>
              </a:ext>
            </a:extLst>
          </a:blip>
          <a:stretch/>
        </p:blipFill>
        <p:spPr bwMode="auto">
          <a:xfrm>
            <a:off x="609600" y="381000"/>
            <a:ext cx="3263951" cy="3284067"/>
          </a:xfrm>
          <a:prstGeom prst="ellipse">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019C7C6-09D1-4BC8-9D2A-F81E91195C43}"/>
              </a:ext>
            </a:extLst>
          </p:cNvPr>
          <p:cNvSpPr txBox="1"/>
          <p:nvPr/>
        </p:nvSpPr>
        <p:spPr>
          <a:xfrm>
            <a:off x="25146000" y="2286000"/>
            <a:ext cx="4114800" cy="17526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DC2DA652-CD7C-45F5-B759-D109CAFED722}"/>
              </a:ext>
            </a:extLst>
          </p:cNvPr>
          <p:cNvSpPr txBox="1"/>
          <p:nvPr/>
        </p:nvSpPr>
        <p:spPr>
          <a:xfrm>
            <a:off x="24688800" y="914400"/>
            <a:ext cx="4343400" cy="2677656"/>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Kankakee, Illinois</a:t>
            </a:r>
          </a:p>
          <a:p>
            <a:r>
              <a:rPr lang="en-GB" sz="3600" b="1" i="1" baseline="30000" dirty="0">
                <a:solidFill>
                  <a:schemeClr val="bg1"/>
                </a:solidFill>
                <a:latin typeface="+mj-lt"/>
                <a:cs typeface="Arial" panose="020B0604020202020204" pitchFamily="34" charset="0"/>
              </a:rPr>
              <a:t>skhan@rhc.net</a:t>
            </a:r>
            <a:endParaRPr lang="en-US" sz="4000" b="1" i="1" dirty="0">
              <a:solidFill>
                <a:schemeClr val="bg1"/>
              </a:solidFill>
              <a:latin typeface="+mj-lt"/>
              <a:cs typeface="Arial" panose="020B0604020202020204" pitchFamily="34" charset="0"/>
            </a:endParaRPr>
          </a:p>
        </p:txBody>
      </p:sp>
    </p:spTree>
  </p:cSld>
  <p:clrMapOvr>
    <a:masterClrMapping/>
  </p:clrMapOvr>
  <p:timing>
    <p:tnLst>
      <p:par>
        <p:cTn id="1" dur="indefinite" restart="never" nodeType="tmRoot">
          <p:childTnLst>
            <p:par>
              <p:cTn id="2"/>
            </p:par>
          </p:childTnLst>
        </p:cTn>
      </p:par>
    </p:tnLst>
  </p:timing>
</p:sld>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9206</TotalTime>
  <Words>2410</Words>
  <Application>Microsoft Office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Verdana</vt:lpstr>
      <vt:lpstr>Blank Presentation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Shahzaib Khan</cp:lastModifiedBy>
  <cp:revision>406</cp:revision>
  <cp:lastPrinted>2019-03-20T15:11:57Z</cp:lastPrinted>
  <dcterms:created xsi:type="dcterms:W3CDTF">1997-10-24T05:44:18Z</dcterms:created>
  <dcterms:modified xsi:type="dcterms:W3CDTF">2024-03-26T03:53:42Z</dcterms:modified>
  <cp:category>templates for scientific poster</cp:category>
</cp:coreProperties>
</file>