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29260800" cy="21945600"/>
  <p:notesSz cx="7023100" cy="9309100"/>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Arial" charset="0"/>
      </a:defRPr>
    </a:lvl1pPr>
    <a:lvl2pPr marL="365125" indent="92075" algn="l" rtl="0" fontAlgn="base">
      <a:spcBef>
        <a:spcPct val="0"/>
      </a:spcBef>
      <a:spcAft>
        <a:spcPct val="0"/>
      </a:spcAft>
      <a:defRPr sz="1900" kern="1200">
        <a:solidFill>
          <a:schemeClr val="tx1"/>
        </a:solidFill>
        <a:latin typeface="Times New Roman" pitchFamily="18" charset="0"/>
        <a:ea typeface="+mn-ea"/>
        <a:cs typeface="Arial" charset="0"/>
      </a:defRPr>
    </a:lvl2pPr>
    <a:lvl3pPr marL="730250" indent="184150" algn="l" rtl="0" fontAlgn="base">
      <a:spcBef>
        <a:spcPct val="0"/>
      </a:spcBef>
      <a:spcAft>
        <a:spcPct val="0"/>
      </a:spcAft>
      <a:defRPr sz="1900" kern="1200">
        <a:solidFill>
          <a:schemeClr val="tx1"/>
        </a:solidFill>
        <a:latin typeface="Times New Roman" pitchFamily="18" charset="0"/>
        <a:ea typeface="+mn-ea"/>
        <a:cs typeface="Arial" charset="0"/>
      </a:defRPr>
    </a:lvl3pPr>
    <a:lvl4pPr marL="1096963" indent="274638" algn="l" rtl="0" fontAlgn="base">
      <a:spcBef>
        <a:spcPct val="0"/>
      </a:spcBef>
      <a:spcAft>
        <a:spcPct val="0"/>
      </a:spcAft>
      <a:defRPr sz="1900" kern="1200">
        <a:solidFill>
          <a:schemeClr val="tx1"/>
        </a:solidFill>
        <a:latin typeface="Times New Roman" pitchFamily="18" charset="0"/>
        <a:ea typeface="+mn-ea"/>
        <a:cs typeface="Arial" charset="0"/>
      </a:defRPr>
    </a:lvl4pPr>
    <a:lvl5pPr marL="1462088" indent="366713" algn="l" rtl="0" fontAlgn="base">
      <a:spcBef>
        <a:spcPct val="0"/>
      </a:spcBef>
      <a:spcAft>
        <a:spcPct val="0"/>
      </a:spcAft>
      <a:defRPr sz="1900" kern="1200">
        <a:solidFill>
          <a:schemeClr val="tx1"/>
        </a:solidFill>
        <a:latin typeface="Times New Roman" pitchFamily="18" charset="0"/>
        <a:ea typeface="+mn-ea"/>
        <a:cs typeface="Arial" charset="0"/>
      </a:defRPr>
    </a:lvl5pPr>
    <a:lvl6pPr marL="2286000" algn="l" defTabSz="914400" rtl="0" eaLnBrk="1" latinLnBrk="0" hangingPunct="1">
      <a:defRPr sz="1900" kern="1200">
        <a:solidFill>
          <a:schemeClr val="tx1"/>
        </a:solidFill>
        <a:latin typeface="Times New Roman" pitchFamily="18" charset="0"/>
        <a:ea typeface="+mn-ea"/>
        <a:cs typeface="Arial" charset="0"/>
      </a:defRPr>
    </a:lvl6pPr>
    <a:lvl7pPr marL="2743200" algn="l" defTabSz="914400" rtl="0" eaLnBrk="1" latinLnBrk="0" hangingPunct="1">
      <a:defRPr sz="1900" kern="1200">
        <a:solidFill>
          <a:schemeClr val="tx1"/>
        </a:solidFill>
        <a:latin typeface="Times New Roman" pitchFamily="18" charset="0"/>
        <a:ea typeface="+mn-ea"/>
        <a:cs typeface="Arial" charset="0"/>
      </a:defRPr>
    </a:lvl7pPr>
    <a:lvl8pPr marL="3200400" algn="l" defTabSz="914400" rtl="0" eaLnBrk="1" latinLnBrk="0" hangingPunct="1">
      <a:defRPr sz="1900" kern="1200">
        <a:solidFill>
          <a:schemeClr val="tx1"/>
        </a:solidFill>
        <a:latin typeface="Times New Roman" pitchFamily="18" charset="0"/>
        <a:ea typeface="+mn-ea"/>
        <a:cs typeface="Arial" charset="0"/>
      </a:defRPr>
    </a:lvl8pPr>
    <a:lvl9pPr marL="3657600" algn="l" defTabSz="914400" rtl="0" eaLnBrk="1" latinLnBrk="0" hangingPunct="1">
      <a:defRPr sz="19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3312" userDrawn="1">
          <p15:clr>
            <a:srgbClr val="A4A3A4"/>
          </p15:clr>
        </p15:guide>
        <p15:guide id="2" orient="horz" pos="3755" userDrawn="1">
          <p15:clr>
            <a:srgbClr val="A4A3A4"/>
          </p15:clr>
        </p15:guide>
        <p15:guide id="3" orient="horz" pos="2355" userDrawn="1">
          <p15:clr>
            <a:srgbClr val="A4A3A4"/>
          </p15:clr>
        </p15:guide>
        <p15:guide id="4" orient="horz" pos="4164" userDrawn="1">
          <p15:clr>
            <a:srgbClr val="A4A3A4"/>
          </p15:clr>
        </p15:guide>
        <p15:guide id="5" pos="480" userDrawn="1">
          <p15:clr>
            <a:srgbClr val="A4A3A4"/>
          </p15:clr>
        </p15:guide>
        <p15:guide id="6" pos="4608" userDrawn="1">
          <p15:clr>
            <a:srgbClr val="A4A3A4"/>
          </p15:clr>
        </p15:guide>
        <p15:guide id="7" pos="4928" userDrawn="1">
          <p15:clr>
            <a:srgbClr val="A4A3A4"/>
          </p15:clr>
        </p15:guide>
        <p15:guide id="8" pos="9056" userDrawn="1">
          <p15:clr>
            <a:srgbClr val="A4A3A4"/>
          </p15:clr>
        </p15:guide>
        <p15:guide id="9" pos="9376" userDrawn="1">
          <p15:clr>
            <a:srgbClr val="A4A3A4"/>
          </p15:clr>
        </p15:guide>
        <p15:guide id="10" pos="13504" userDrawn="1">
          <p15:clr>
            <a:srgbClr val="A4A3A4"/>
          </p15:clr>
        </p15:guide>
        <p15:guide id="11" pos="13824" userDrawn="1">
          <p15:clr>
            <a:srgbClr val="A4A3A4"/>
          </p15:clr>
        </p15:guide>
        <p15:guide id="12" pos="1795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3"/>
    <a:srgbClr val="EAEAEA"/>
    <a:srgbClr val="006699"/>
    <a:srgbClr val="CC3300"/>
    <a:srgbClr val="006600"/>
    <a:srgbClr val="336699"/>
    <a:srgbClr val="003399"/>
    <a:srgbClr val="009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9822" autoAdjust="0"/>
  </p:normalViewPr>
  <p:slideViewPr>
    <p:cSldViewPr>
      <p:cViewPr varScale="1">
        <p:scale>
          <a:sx n="36" d="100"/>
          <a:sy n="36" d="100"/>
        </p:scale>
        <p:origin x="2142" y="120"/>
      </p:cViewPr>
      <p:guideLst>
        <p:guide orient="horz" pos="13312"/>
        <p:guide orient="horz" pos="3755"/>
        <p:guide orient="horz" pos="2355"/>
        <p:guide orient="horz" pos="4164"/>
        <p:guide pos="480"/>
        <p:guide pos="4608"/>
        <p:guide pos="4928"/>
        <p:guide pos="9056"/>
        <p:guide pos="9376"/>
        <p:guide pos="13504"/>
        <p:guide pos="13824"/>
        <p:guide pos="17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4" d="100"/>
          <a:sy n="54" d="100"/>
        </p:scale>
        <p:origin x="-178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4099" name="Rectangle 3"/>
          <p:cNvSpPr>
            <a:spLocks noGrp="1" noChangeArrowheads="1"/>
          </p:cNvSpPr>
          <p:nvPr>
            <p:ph type="dt" sz="quarter"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4100" name="Rectangle 4"/>
          <p:cNvSpPr>
            <a:spLocks noGrp="1" noChangeArrowheads="1"/>
          </p:cNvSpPr>
          <p:nvPr>
            <p:ph type="ftr" sz="quarter" idx="2"/>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4101" name="Rectangle 5"/>
          <p:cNvSpPr>
            <a:spLocks noGrp="1" noChangeArrowheads="1"/>
          </p:cNvSpPr>
          <p:nvPr>
            <p:ph type="sldNum" sz="quarter" idx="3"/>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94AD3909-6B94-4AE4-A482-9487DC575C82}" type="slidenum">
              <a:rPr lang="en-AU"/>
              <a:pPr>
                <a:defRPr/>
              </a:pPr>
              <a:t>‹#›</a:t>
            </a:fld>
            <a:endParaRPr lang="en-AU"/>
          </a:p>
        </p:txBody>
      </p:sp>
    </p:spTree>
    <p:extLst>
      <p:ext uri="{BB962C8B-B14F-4D97-AF65-F5344CB8AC3E}">
        <p14:creationId xmlns:p14="http://schemas.microsoft.com/office/powerpoint/2010/main" val="2217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3075" name="Rectangle 3"/>
          <p:cNvSpPr>
            <a:spLocks noGrp="1" noChangeArrowheads="1"/>
          </p:cNvSpPr>
          <p:nvPr>
            <p:ph type="dt"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68400"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9245" y="4455933"/>
            <a:ext cx="5155414" cy="4178928"/>
          </a:xfrm>
          <a:prstGeom prst="rect">
            <a:avLst/>
          </a:prstGeom>
          <a:noFill/>
          <a:ln>
            <a:noFill/>
          </a:ln>
          <a:effectLst/>
        </p:spPr>
        <p:txBody>
          <a:bodyPr vert="horz" wrap="square" lIns="89511" tIns="44755" rIns="89511" bIns="4475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3079" name="Rectangle 7"/>
          <p:cNvSpPr>
            <a:spLocks noGrp="1" noChangeArrowheads="1"/>
          </p:cNvSpPr>
          <p:nvPr>
            <p:ph type="sldNum" sz="quarter" idx="5"/>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0A0A4CC0-E396-44D7-A65B-5E54851E0A92}" type="slidenum">
              <a:rPr lang="en-AU"/>
              <a:pPr>
                <a:defRPr/>
              </a:pPr>
              <a:t>‹#›</a:t>
            </a:fld>
            <a:endParaRPr lang="en-AU"/>
          </a:p>
        </p:txBody>
      </p:sp>
    </p:spTree>
    <p:extLst>
      <p:ext uri="{BB962C8B-B14F-4D97-AF65-F5344CB8AC3E}">
        <p14:creationId xmlns:p14="http://schemas.microsoft.com/office/powerpoint/2010/main" val="127551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651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3025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096963"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462088"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828800" algn="l" defTabSz="731520" rtl="0" eaLnBrk="1" latinLnBrk="0" hangingPunct="1">
      <a:defRPr sz="1000" kern="1200">
        <a:solidFill>
          <a:schemeClr val="tx1"/>
        </a:solidFill>
        <a:latin typeface="+mn-lt"/>
        <a:ea typeface="+mn-ea"/>
        <a:cs typeface="+mn-cs"/>
      </a:defRPr>
    </a:lvl6pPr>
    <a:lvl7pPr marL="2194560" algn="l" defTabSz="731520" rtl="0" eaLnBrk="1" latinLnBrk="0" hangingPunct="1">
      <a:defRPr sz="1000" kern="1200">
        <a:solidFill>
          <a:schemeClr val="tx1"/>
        </a:solidFill>
        <a:latin typeface="+mn-lt"/>
        <a:ea typeface="+mn-ea"/>
        <a:cs typeface="+mn-cs"/>
      </a:defRPr>
    </a:lvl7pPr>
    <a:lvl8pPr marL="2560320" algn="l" defTabSz="731520" rtl="0" eaLnBrk="1" latinLnBrk="0" hangingPunct="1">
      <a:defRPr sz="1000" kern="1200">
        <a:solidFill>
          <a:schemeClr val="tx1"/>
        </a:solidFill>
        <a:latin typeface="+mn-lt"/>
        <a:ea typeface="+mn-ea"/>
        <a:cs typeface="+mn-cs"/>
      </a:defRPr>
    </a:lvl8pPr>
    <a:lvl9pPr marL="2926080" algn="l" defTabSz="73152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517E6AB6-1419-4A1F-A872-61053C82E2FD}" type="slidenum">
              <a:rPr lang="en-AU" smtClean="0">
                <a:cs typeface="Arial" charset="0"/>
              </a:rPr>
              <a:pPr/>
              <a:t>1</a:t>
            </a:fld>
            <a:endParaRPr lang="en-AU">
              <a:cs typeface="Arial" charset="0"/>
            </a:endParaRPr>
          </a:p>
        </p:txBody>
      </p:sp>
      <p:sp>
        <p:nvSpPr>
          <p:cNvPr id="17410" name="Rectangle 2"/>
          <p:cNvSpPr>
            <a:spLocks noGrp="1" noRot="1" noChangeAspect="1" noChangeArrowheads="1" noTextEdit="1"/>
          </p:cNvSpPr>
          <p:nvPr>
            <p:ph type="sldImg"/>
          </p:nvPr>
        </p:nvSpPr>
        <p:spPr>
          <a:xfrm>
            <a:off x="1168400" y="696913"/>
            <a:ext cx="4641850" cy="3481387"/>
          </a:xfrm>
          <a:ln/>
        </p:spPr>
      </p:sp>
      <p:sp>
        <p:nvSpPr>
          <p:cNvPr id="17411"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749" y="6817789"/>
            <a:ext cx="24871304" cy="4703233"/>
          </a:xfrm>
        </p:spPr>
        <p:txBody>
          <a:bodyPr/>
          <a:lstStyle/>
          <a:p>
            <a:r>
              <a:rPr lang="en-US"/>
              <a:t>Click to edit Master title style</a:t>
            </a:r>
          </a:p>
        </p:txBody>
      </p:sp>
      <p:sp>
        <p:nvSpPr>
          <p:cNvPr id="3" name="Subtitle 2"/>
          <p:cNvSpPr>
            <a:spLocks noGrp="1"/>
          </p:cNvSpPr>
          <p:nvPr>
            <p:ph type="subTitle" idx="1"/>
          </p:nvPr>
        </p:nvSpPr>
        <p:spPr>
          <a:xfrm>
            <a:off x="4389499" y="12435422"/>
            <a:ext cx="20481807" cy="5609167"/>
          </a:xfrm>
        </p:spPr>
        <p:txBody>
          <a:bodyPr/>
          <a:lstStyle>
            <a:lvl1pPr marL="0" indent="0" algn="ctr">
              <a:buNone/>
              <a:defRPr/>
            </a:lvl1pPr>
            <a:lvl2pPr marL="365796" indent="0" algn="ctr">
              <a:buNone/>
              <a:defRPr/>
            </a:lvl2pPr>
            <a:lvl3pPr marL="731592" indent="0" algn="ctr">
              <a:buNone/>
              <a:defRPr/>
            </a:lvl3pPr>
            <a:lvl4pPr marL="1097391" indent="0" algn="ctr">
              <a:buNone/>
              <a:defRPr/>
            </a:lvl4pPr>
            <a:lvl5pPr marL="1463187" indent="0" algn="ctr">
              <a:buNone/>
              <a:defRPr/>
            </a:lvl5pPr>
            <a:lvl6pPr marL="1828983" indent="0" algn="ctr">
              <a:buNone/>
              <a:defRPr/>
            </a:lvl6pPr>
            <a:lvl7pPr marL="2194779" indent="0" algn="ctr">
              <a:buNone/>
              <a:defRPr/>
            </a:lvl7pPr>
            <a:lvl8pPr marL="2560577" indent="0" algn="ctr">
              <a:buNone/>
              <a:defRPr/>
            </a:lvl8pPr>
            <a:lvl9pPr marL="29263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E87047-40BB-4339-A1B8-3D798A7D7A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651050-8B52-4571-892E-D88E8A28C3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47759" y="1950514"/>
            <a:ext cx="6217355" cy="17556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689" y="1950514"/>
            <a:ext cx="18561756" cy="17556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4C7F496-FF40-44EE-80CF-D59C02DF35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E69B4D-346E-421A-BE16-DD14FE32B5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1" y="14102297"/>
            <a:ext cx="24871304" cy="4358217"/>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2311401" y="9301692"/>
            <a:ext cx="24871304" cy="4800600"/>
          </a:xfrm>
        </p:spPr>
        <p:txBody>
          <a:bodyPr anchor="b"/>
          <a:lstStyle>
            <a:lvl1pPr marL="0" indent="0">
              <a:buNone/>
              <a:defRPr sz="1601"/>
            </a:lvl1pPr>
            <a:lvl2pPr marL="365796" indent="0">
              <a:buNone/>
              <a:defRPr sz="1400"/>
            </a:lvl2pPr>
            <a:lvl3pPr marL="731592" indent="0">
              <a:buNone/>
              <a:defRPr sz="1301"/>
            </a:lvl3pPr>
            <a:lvl4pPr marL="1097391" indent="0">
              <a:buNone/>
              <a:defRPr sz="1100"/>
            </a:lvl4pPr>
            <a:lvl5pPr marL="1463187" indent="0">
              <a:buNone/>
              <a:defRPr sz="1100"/>
            </a:lvl5pPr>
            <a:lvl6pPr marL="1828983" indent="0">
              <a:buNone/>
              <a:defRPr sz="1100"/>
            </a:lvl6pPr>
            <a:lvl7pPr marL="2194779" indent="0">
              <a:buNone/>
              <a:defRPr sz="1100"/>
            </a:lvl7pPr>
            <a:lvl8pPr marL="2560577" indent="0">
              <a:buNone/>
              <a:defRPr sz="1100"/>
            </a:lvl8pPr>
            <a:lvl9pPr marL="292637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9B98F02-D98D-493A-A9AA-358E1746AF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692"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75559"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80E291-4E80-4B7A-BC62-52AE0AB212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853" y="878417"/>
            <a:ext cx="26335096"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2852" y="4912785"/>
            <a:ext cx="12928600"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4" name="Content Placeholder 3"/>
          <p:cNvSpPr>
            <a:spLocks noGrp="1"/>
          </p:cNvSpPr>
          <p:nvPr>
            <p:ph sz="half" idx="2"/>
          </p:nvPr>
        </p:nvSpPr>
        <p:spPr>
          <a:xfrm>
            <a:off x="1462852" y="6959602"/>
            <a:ext cx="12928600"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3706" y="4912785"/>
            <a:ext cx="12934245"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6" name="Content Placeholder 5"/>
          <p:cNvSpPr>
            <a:spLocks noGrp="1"/>
          </p:cNvSpPr>
          <p:nvPr>
            <p:ph sz="quarter" idx="4"/>
          </p:nvPr>
        </p:nvSpPr>
        <p:spPr>
          <a:xfrm>
            <a:off x="14863706" y="6959602"/>
            <a:ext cx="12934245"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584509-E4E3-42E7-99E6-30529F51FE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27B93F8-F5CF-46EC-98B6-4B38D87586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7F30C20-09D8-41B3-B044-A38A0BB7A6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852" y="874188"/>
            <a:ext cx="9626600" cy="3717925"/>
          </a:xfrm>
        </p:spPr>
        <p:txBody>
          <a:bodyPr anchor="b"/>
          <a:lstStyle>
            <a:lvl1pPr algn="l">
              <a:defRPr sz="1601" b="1"/>
            </a:lvl1pPr>
          </a:lstStyle>
          <a:p>
            <a:r>
              <a:rPr lang="en-US"/>
              <a:t>Click to edit Master title style</a:t>
            </a:r>
          </a:p>
        </p:txBody>
      </p:sp>
      <p:sp>
        <p:nvSpPr>
          <p:cNvPr id="3" name="Content Placeholder 2"/>
          <p:cNvSpPr>
            <a:spLocks noGrp="1"/>
          </p:cNvSpPr>
          <p:nvPr>
            <p:ph idx="1"/>
          </p:nvPr>
        </p:nvSpPr>
        <p:spPr>
          <a:xfrm>
            <a:off x="11440349" y="874189"/>
            <a:ext cx="16357600" cy="18729325"/>
          </a:xfrm>
        </p:spPr>
        <p:txBody>
          <a:bodyPr/>
          <a:lstStyle>
            <a:lvl1pPr>
              <a:defRPr sz="2599"/>
            </a:lvl1pPr>
            <a:lvl2pPr>
              <a:defRPr sz="2201"/>
            </a:lvl2pPr>
            <a:lvl3pPr>
              <a:defRPr sz="1901"/>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2852" y="4592109"/>
            <a:ext cx="9626600" cy="15011400"/>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BCC4735-5264-4C5D-9D50-78CFEC9719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97" y="15361714"/>
            <a:ext cx="17556104" cy="1813983"/>
          </a:xfrm>
        </p:spPr>
        <p:txBody>
          <a:bodyPr anchor="b"/>
          <a:lstStyle>
            <a:lvl1pPr algn="l">
              <a:defRPr sz="1601" b="1"/>
            </a:lvl1pPr>
          </a:lstStyle>
          <a:p>
            <a:r>
              <a:rPr lang="en-US"/>
              <a:t>Click to edit Master title style</a:t>
            </a:r>
          </a:p>
        </p:txBody>
      </p:sp>
      <p:sp>
        <p:nvSpPr>
          <p:cNvPr id="3" name="Picture Placeholder 2"/>
          <p:cNvSpPr>
            <a:spLocks noGrp="1"/>
          </p:cNvSpPr>
          <p:nvPr>
            <p:ph type="pic" idx="1"/>
          </p:nvPr>
        </p:nvSpPr>
        <p:spPr>
          <a:xfrm>
            <a:off x="5735697" y="1961097"/>
            <a:ext cx="17556104" cy="13166725"/>
          </a:xfrm>
        </p:spPr>
        <p:txBody>
          <a:bodyPr/>
          <a:lstStyle>
            <a:lvl1pPr marL="0" indent="0">
              <a:buNone/>
              <a:defRPr sz="2599"/>
            </a:lvl1pPr>
            <a:lvl2pPr marL="365796" indent="0">
              <a:buNone/>
              <a:defRPr sz="2201"/>
            </a:lvl2pPr>
            <a:lvl3pPr marL="731592" indent="0">
              <a:buNone/>
              <a:defRPr sz="1901"/>
            </a:lvl3pPr>
            <a:lvl4pPr marL="1097391" indent="0">
              <a:buNone/>
              <a:defRPr sz="1601"/>
            </a:lvl4pPr>
            <a:lvl5pPr marL="1463187" indent="0">
              <a:buNone/>
              <a:defRPr sz="1601"/>
            </a:lvl5pPr>
            <a:lvl6pPr marL="1828983" indent="0">
              <a:buNone/>
              <a:defRPr sz="1601"/>
            </a:lvl6pPr>
            <a:lvl7pPr marL="2194779" indent="0">
              <a:buNone/>
              <a:defRPr sz="1601"/>
            </a:lvl7pPr>
            <a:lvl8pPr marL="2560577" indent="0">
              <a:buNone/>
              <a:defRPr sz="1601"/>
            </a:lvl8pPr>
            <a:lvl9pPr marL="2926374" indent="0">
              <a:buNone/>
              <a:defRPr sz="1601"/>
            </a:lvl9pPr>
          </a:lstStyle>
          <a:p>
            <a:pPr lvl="0"/>
            <a:endParaRPr lang="en-US" noProof="0"/>
          </a:p>
        </p:txBody>
      </p:sp>
      <p:sp>
        <p:nvSpPr>
          <p:cNvPr id="4" name="Text Placeholder 3"/>
          <p:cNvSpPr>
            <a:spLocks noGrp="1"/>
          </p:cNvSpPr>
          <p:nvPr>
            <p:ph type="body" sz="half" idx="2"/>
          </p:nvPr>
        </p:nvSpPr>
        <p:spPr>
          <a:xfrm>
            <a:off x="5735697" y="17175697"/>
            <a:ext cx="17556104" cy="2574925"/>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2DD309-3B41-4FF3-B8DC-4FCAB4BBD4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196043" y="1951038"/>
            <a:ext cx="24868717" cy="3657600"/>
          </a:xfrm>
          <a:prstGeom prst="rect">
            <a:avLst/>
          </a:prstGeom>
          <a:noFill/>
          <a:ln w="9525">
            <a:noFill/>
            <a:miter lim="800000"/>
            <a:headEnd/>
            <a:tailEnd/>
          </a:ln>
        </p:spPr>
        <p:txBody>
          <a:bodyPr vert="horz" wrap="square" lIns="341371" tIns="170686" rIns="341371" bIns="170686"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2196043" y="6338888"/>
            <a:ext cx="24868717" cy="13168312"/>
          </a:xfrm>
          <a:prstGeom prst="rect">
            <a:avLst/>
          </a:prstGeom>
          <a:noFill/>
          <a:ln w="9525">
            <a:noFill/>
            <a:miter lim="800000"/>
            <a:headEnd/>
            <a:tailEnd/>
          </a:ln>
        </p:spPr>
        <p:txBody>
          <a:bodyPr vert="horz" wrap="square" lIns="341371" tIns="170686" rIns="341371" bIns="1706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6042"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eaLnBrk="0" hangingPunct="0">
              <a:defRPr sz="5202"/>
            </a:lvl1pPr>
          </a:lstStyle>
          <a:p>
            <a:endParaRPr lang="en-US"/>
          </a:p>
        </p:txBody>
      </p:sp>
      <p:sp>
        <p:nvSpPr>
          <p:cNvPr id="1029" name="Rectangle 5"/>
          <p:cNvSpPr>
            <a:spLocks noGrp="1" noChangeArrowheads="1"/>
          </p:cNvSpPr>
          <p:nvPr>
            <p:ph type="ftr" sz="quarter" idx="3"/>
          </p:nvPr>
        </p:nvSpPr>
        <p:spPr bwMode="auto">
          <a:xfrm>
            <a:off x="9995961" y="19994568"/>
            <a:ext cx="9268883"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ctr" eaLnBrk="0" hangingPunct="0">
              <a:defRPr sz="5202"/>
            </a:lvl1pPr>
          </a:lstStyle>
          <a:p>
            <a:endParaRPr lang="en-US"/>
          </a:p>
        </p:txBody>
      </p:sp>
      <p:sp>
        <p:nvSpPr>
          <p:cNvPr id="1030" name="Rectangle 6"/>
          <p:cNvSpPr>
            <a:spLocks noGrp="1" noChangeArrowheads="1"/>
          </p:cNvSpPr>
          <p:nvPr>
            <p:ph type="sldNum" sz="quarter" idx="4"/>
          </p:nvPr>
        </p:nvSpPr>
        <p:spPr bwMode="auto">
          <a:xfrm>
            <a:off x="20968759"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r" eaLnBrk="0" hangingPunct="0">
              <a:defRPr sz="5202"/>
            </a:lvl1pPr>
          </a:lstStyle>
          <a:p>
            <a:fld id="{6F4796FD-0FB1-4177-94B2-673C54E5CC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413466" rtl="0" eaLnBrk="0" fontAlgn="base" hangingPunct="0">
        <a:spcBef>
          <a:spcPct val="0"/>
        </a:spcBef>
        <a:spcAft>
          <a:spcPct val="0"/>
        </a:spcAft>
        <a:defRPr sz="16403">
          <a:solidFill>
            <a:schemeClr val="tx2"/>
          </a:solidFill>
          <a:latin typeface="+mj-lt"/>
          <a:ea typeface="+mj-ea"/>
          <a:cs typeface="+mj-cs"/>
        </a:defRPr>
      </a:lvl1pPr>
      <a:lvl2pPr algn="ctr" defTabSz="3413466" rtl="0" eaLnBrk="0" fontAlgn="base" hangingPunct="0">
        <a:spcBef>
          <a:spcPct val="0"/>
        </a:spcBef>
        <a:spcAft>
          <a:spcPct val="0"/>
        </a:spcAft>
        <a:defRPr sz="16403">
          <a:solidFill>
            <a:schemeClr val="tx2"/>
          </a:solidFill>
          <a:latin typeface="Times New Roman" pitchFamily="18" charset="0"/>
        </a:defRPr>
      </a:lvl2pPr>
      <a:lvl3pPr algn="ctr" defTabSz="3413466" rtl="0" eaLnBrk="0" fontAlgn="base" hangingPunct="0">
        <a:spcBef>
          <a:spcPct val="0"/>
        </a:spcBef>
        <a:spcAft>
          <a:spcPct val="0"/>
        </a:spcAft>
        <a:defRPr sz="16403">
          <a:solidFill>
            <a:schemeClr val="tx2"/>
          </a:solidFill>
          <a:latin typeface="Times New Roman" pitchFamily="18" charset="0"/>
        </a:defRPr>
      </a:lvl3pPr>
      <a:lvl4pPr algn="ctr" defTabSz="3413466" rtl="0" eaLnBrk="0" fontAlgn="base" hangingPunct="0">
        <a:spcBef>
          <a:spcPct val="0"/>
        </a:spcBef>
        <a:spcAft>
          <a:spcPct val="0"/>
        </a:spcAft>
        <a:defRPr sz="16403">
          <a:solidFill>
            <a:schemeClr val="tx2"/>
          </a:solidFill>
          <a:latin typeface="Times New Roman" pitchFamily="18" charset="0"/>
        </a:defRPr>
      </a:lvl4pPr>
      <a:lvl5pPr algn="ctr" defTabSz="3413466" rtl="0" eaLnBrk="0" fontAlgn="base" hangingPunct="0">
        <a:spcBef>
          <a:spcPct val="0"/>
        </a:spcBef>
        <a:spcAft>
          <a:spcPct val="0"/>
        </a:spcAft>
        <a:defRPr sz="16403">
          <a:solidFill>
            <a:schemeClr val="tx2"/>
          </a:solidFill>
          <a:latin typeface="Times New Roman" pitchFamily="18" charset="0"/>
        </a:defRPr>
      </a:lvl5pPr>
      <a:lvl6pPr marL="365796" algn="ctr" defTabSz="3414102" rtl="0" eaLnBrk="0" fontAlgn="base" hangingPunct="0">
        <a:spcBef>
          <a:spcPct val="0"/>
        </a:spcBef>
        <a:spcAft>
          <a:spcPct val="0"/>
        </a:spcAft>
        <a:defRPr sz="16403">
          <a:solidFill>
            <a:schemeClr val="tx2"/>
          </a:solidFill>
          <a:latin typeface="Times New Roman" pitchFamily="18" charset="0"/>
        </a:defRPr>
      </a:lvl6pPr>
      <a:lvl7pPr marL="731592" algn="ctr" defTabSz="3414102" rtl="0" eaLnBrk="0" fontAlgn="base" hangingPunct="0">
        <a:spcBef>
          <a:spcPct val="0"/>
        </a:spcBef>
        <a:spcAft>
          <a:spcPct val="0"/>
        </a:spcAft>
        <a:defRPr sz="16403">
          <a:solidFill>
            <a:schemeClr val="tx2"/>
          </a:solidFill>
          <a:latin typeface="Times New Roman" pitchFamily="18" charset="0"/>
        </a:defRPr>
      </a:lvl7pPr>
      <a:lvl8pPr marL="1097391" algn="ctr" defTabSz="3414102" rtl="0" eaLnBrk="0" fontAlgn="base" hangingPunct="0">
        <a:spcBef>
          <a:spcPct val="0"/>
        </a:spcBef>
        <a:spcAft>
          <a:spcPct val="0"/>
        </a:spcAft>
        <a:defRPr sz="16403">
          <a:solidFill>
            <a:schemeClr val="tx2"/>
          </a:solidFill>
          <a:latin typeface="Times New Roman" pitchFamily="18" charset="0"/>
        </a:defRPr>
      </a:lvl8pPr>
      <a:lvl9pPr marL="1463187" algn="ctr" defTabSz="3414102" rtl="0" eaLnBrk="0" fontAlgn="base" hangingPunct="0">
        <a:spcBef>
          <a:spcPct val="0"/>
        </a:spcBef>
        <a:spcAft>
          <a:spcPct val="0"/>
        </a:spcAft>
        <a:defRPr sz="16403">
          <a:solidFill>
            <a:schemeClr val="tx2"/>
          </a:solidFill>
          <a:latin typeface="Times New Roman" pitchFamily="18" charset="0"/>
        </a:defRPr>
      </a:lvl9pPr>
    </p:titleStyle>
    <p:bodyStyle>
      <a:lvl1pPr marL="1279653" indent="-1279653" algn="l" defTabSz="3413466" rtl="0" eaLnBrk="0" fontAlgn="base" hangingPunct="0">
        <a:spcBef>
          <a:spcPct val="20000"/>
        </a:spcBef>
        <a:spcAft>
          <a:spcPct val="0"/>
        </a:spcAft>
        <a:buChar char="•"/>
        <a:defRPr sz="11901">
          <a:solidFill>
            <a:schemeClr val="tx1"/>
          </a:solidFill>
          <a:latin typeface="+mn-lt"/>
          <a:ea typeface="+mn-ea"/>
          <a:cs typeface="+mn-cs"/>
        </a:defRPr>
      </a:lvl1pPr>
      <a:lvl2pPr marL="2773641" indent="-1066908" algn="l" defTabSz="3413466" rtl="0" eaLnBrk="0" fontAlgn="base" hangingPunct="0">
        <a:spcBef>
          <a:spcPct val="20000"/>
        </a:spcBef>
        <a:spcAft>
          <a:spcPct val="0"/>
        </a:spcAft>
        <a:buChar char="–"/>
        <a:defRPr sz="10500">
          <a:solidFill>
            <a:schemeClr val="tx1"/>
          </a:solidFill>
          <a:latin typeface="+mn-lt"/>
        </a:defRPr>
      </a:lvl2pPr>
      <a:lvl3pPr marL="4267626" indent="-852573" algn="l" defTabSz="3413466" rtl="0" eaLnBrk="0" fontAlgn="base" hangingPunct="0">
        <a:spcBef>
          <a:spcPct val="20000"/>
        </a:spcBef>
        <a:spcAft>
          <a:spcPct val="0"/>
        </a:spcAft>
        <a:buChar char="•"/>
        <a:defRPr sz="9000">
          <a:solidFill>
            <a:schemeClr val="tx1"/>
          </a:solidFill>
          <a:latin typeface="+mn-lt"/>
        </a:defRPr>
      </a:lvl3pPr>
      <a:lvl4pPr marL="5974361" indent="-852573" algn="l" defTabSz="3413466" rtl="0" eaLnBrk="0" fontAlgn="base" hangingPunct="0">
        <a:spcBef>
          <a:spcPct val="20000"/>
        </a:spcBef>
        <a:spcAft>
          <a:spcPct val="0"/>
        </a:spcAft>
        <a:buChar char="–"/>
        <a:defRPr sz="7401">
          <a:solidFill>
            <a:schemeClr val="tx1"/>
          </a:solidFill>
          <a:latin typeface="+mn-lt"/>
        </a:defRPr>
      </a:lvl4pPr>
      <a:lvl5pPr marL="7681094" indent="-852573" algn="l" defTabSz="3413466" rtl="0" eaLnBrk="0" fontAlgn="base" hangingPunct="0">
        <a:spcBef>
          <a:spcPct val="20000"/>
        </a:spcBef>
        <a:spcAft>
          <a:spcPct val="0"/>
        </a:spcAft>
        <a:buChar char="»"/>
        <a:defRPr sz="7401">
          <a:solidFill>
            <a:schemeClr val="tx1"/>
          </a:solidFill>
          <a:latin typeface="+mn-lt"/>
        </a:defRPr>
      </a:lvl5pPr>
      <a:lvl6pPr marL="8047524" indent="-853524" algn="l" defTabSz="3414102" rtl="0" eaLnBrk="0" fontAlgn="base" hangingPunct="0">
        <a:spcBef>
          <a:spcPct val="20000"/>
        </a:spcBef>
        <a:spcAft>
          <a:spcPct val="0"/>
        </a:spcAft>
        <a:buChar char="»"/>
        <a:defRPr sz="7401">
          <a:solidFill>
            <a:schemeClr val="tx1"/>
          </a:solidFill>
          <a:latin typeface="+mn-lt"/>
        </a:defRPr>
      </a:lvl6pPr>
      <a:lvl7pPr marL="8413320" indent="-853524" algn="l" defTabSz="3414102" rtl="0" eaLnBrk="0" fontAlgn="base" hangingPunct="0">
        <a:spcBef>
          <a:spcPct val="20000"/>
        </a:spcBef>
        <a:spcAft>
          <a:spcPct val="0"/>
        </a:spcAft>
        <a:buChar char="»"/>
        <a:defRPr sz="7401">
          <a:solidFill>
            <a:schemeClr val="tx1"/>
          </a:solidFill>
          <a:latin typeface="+mn-lt"/>
        </a:defRPr>
      </a:lvl7pPr>
      <a:lvl8pPr marL="8779119" indent="-853524" algn="l" defTabSz="3414102" rtl="0" eaLnBrk="0" fontAlgn="base" hangingPunct="0">
        <a:spcBef>
          <a:spcPct val="20000"/>
        </a:spcBef>
        <a:spcAft>
          <a:spcPct val="0"/>
        </a:spcAft>
        <a:buChar char="»"/>
        <a:defRPr sz="7401">
          <a:solidFill>
            <a:schemeClr val="tx1"/>
          </a:solidFill>
          <a:latin typeface="+mn-lt"/>
        </a:defRPr>
      </a:lvl8pPr>
      <a:lvl9pPr marL="9144915" indent="-853524" algn="l" defTabSz="3414102" rtl="0" eaLnBrk="0" fontAlgn="base" hangingPunct="0">
        <a:spcBef>
          <a:spcPct val="20000"/>
        </a:spcBef>
        <a:spcAft>
          <a:spcPct val="0"/>
        </a:spcAft>
        <a:buChar char="»"/>
        <a:defRPr sz="7401">
          <a:solidFill>
            <a:schemeClr val="tx1"/>
          </a:solidFill>
          <a:latin typeface="+mn-lt"/>
        </a:defRPr>
      </a:lvl9pPr>
    </p:bodyStyle>
    <p:otherStyle>
      <a:defPPr>
        <a:defRPr lang="en-US"/>
      </a:defPPr>
      <a:lvl1pPr marL="0" algn="l" defTabSz="731592" rtl="0" eaLnBrk="1" latinLnBrk="0" hangingPunct="1">
        <a:defRPr sz="1400" kern="1200">
          <a:solidFill>
            <a:schemeClr val="tx1"/>
          </a:solidFill>
          <a:latin typeface="+mn-lt"/>
          <a:ea typeface="+mn-ea"/>
          <a:cs typeface="+mn-cs"/>
        </a:defRPr>
      </a:lvl1pPr>
      <a:lvl2pPr marL="365796" algn="l" defTabSz="731592" rtl="0" eaLnBrk="1" latinLnBrk="0" hangingPunct="1">
        <a:defRPr sz="1400" kern="1200">
          <a:solidFill>
            <a:schemeClr val="tx1"/>
          </a:solidFill>
          <a:latin typeface="+mn-lt"/>
          <a:ea typeface="+mn-ea"/>
          <a:cs typeface="+mn-cs"/>
        </a:defRPr>
      </a:lvl2pPr>
      <a:lvl3pPr marL="731592" algn="l" defTabSz="731592" rtl="0" eaLnBrk="1" latinLnBrk="0" hangingPunct="1">
        <a:defRPr sz="1400" kern="1200">
          <a:solidFill>
            <a:schemeClr val="tx1"/>
          </a:solidFill>
          <a:latin typeface="+mn-lt"/>
          <a:ea typeface="+mn-ea"/>
          <a:cs typeface="+mn-cs"/>
        </a:defRPr>
      </a:lvl3pPr>
      <a:lvl4pPr marL="1097391" algn="l" defTabSz="731592" rtl="0" eaLnBrk="1" latinLnBrk="0" hangingPunct="1">
        <a:defRPr sz="1400" kern="1200">
          <a:solidFill>
            <a:schemeClr val="tx1"/>
          </a:solidFill>
          <a:latin typeface="+mn-lt"/>
          <a:ea typeface="+mn-ea"/>
          <a:cs typeface="+mn-cs"/>
        </a:defRPr>
      </a:lvl4pPr>
      <a:lvl5pPr marL="1463187" algn="l" defTabSz="731592" rtl="0" eaLnBrk="1" latinLnBrk="0" hangingPunct="1">
        <a:defRPr sz="1400" kern="1200">
          <a:solidFill>
            <a:schemeClr val="tx1"/>
          </a:solidFill>
          <a:latin typeface="+mn-lt"/>
          <a:ea typeface="+mn-ea"/>
          <a:cs typeface="+mn-cs"/>
        </a:defRPr>
      </a:lvl5pPr>
      <a:lvl6pPr marL="1828983" algn="l" defTabSz="731592" rtl="0" eaLnBrk="1" latinLnBrk="0" hangingPunct="1">
        <a:defRPr sz="1400" kern="1200">
          <a:solidFill>
            <a:schemeClr val="tx1"/>
          </a:solidFill>
          <a:latin typeface="+mn-lt"/>
          <a:ea typeface="+mn-ea"/>
          <a:cs typeface="+mn-cs"/>
        </a:defRPr>
      </a:lvl6pPr>
      <a:lvl7pPr marL="2194779" algn="l" defTabSz="731592" rtl="0" eaLnBrk="1" latinLnBrk="0" hangingPunct="1">
        <a:defRPr sz="1400" kern="1200">
          <a:solidFill>
            <a:schemeClr val="tx1"/>
          </a:solidFill>
          <a:latin typeface="+mn-lt"/>
          <a:ea typeface="+mn-ea"/>
          <a:cs typeface="+mn-cs"/>
        </a:defRPr>
      </a:lvl7pPr>
      <a:lvl8pPr marL="2560577" algn="l" defTabSz="731592" rtl="0" eaLnBrk="1" latinLnBrk="0" hangingPunct="1">
        <a:defRPr sz="1400" kern="1200">
          <a:solidFill>
            <a:schemeClr val="tx1"/>
          </a:solidFill>
          <a:latin typeface="+mn-lt"/>
          <a:ea typeface="+mn-ea"/>
          <a:cs typeface="+mn-cs"/>
        </a:defRPr>
      </a:lvl8pPr>
      <a:lvl9pPr marL="2926374" algn="l" defTabSz="73159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mailto:1smuralidhara@rhc.net" TargetMode="External"/><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2357" y="-88362"/>
            <a:ext cx="29260800" cy="22066913"/>
          </a:xfrm>
          <a:prstGeom prst="rect">
            <a:avLst/>
          </a:prstGeom>
        </p:spPr>
      </p:pic>
      <p:sp>
        <p:nvSpPr>
          <p:cNvPr id="2050" name="Rectangle 144"/>
          <p:cNvSpPr>
            <a:spLocks noChangeArrowheads="1"/>
          </p:cNvSpPr>
          <p:nvPr/>
        </p:nvSpPr>
        <p:spPr bwMode="auto">
          <a:xfrm>
            <a:off x="257734" y="17983200"/>
            <a:ext cx="9838765" cy="3200400"/>
          </a:xfrm>
          <a:prstGeom prst="rect">
            <a:avLst/>
          </a:prstGeom>
          <a:solidFill>
            <a:schemeClr val="bg1"/>
          </a:solidFill>
          <a:ln>
            <a:noFill/>
          </a:ln>
          <a:effectLst/>
        </p:spPr>
        <p:txBody>
          <a:bodyPr lIns="288000" tIns="288000" rIns="288000" bIns="288000"/>
          <a:lstStyle/>
          <a:p>
            <a:r>
              <a:rPr lang="en-US" sz="3600" b="1" u="sng" dirty="0">
                <a:latin typeface="Verdana" panose="020B0604030504040204" pitchFamily="34" charset="0"/>
                <a:ea typeface="Verdana" panose="020B0604030504040204" pitchFamily="34" charset="0"/>
                <a:cs typeface="Verdana" panose="020B0604030504040204" pitchFamily="34" charset="0"/>
              </a:rPr>
              <a:t>Decision-Making</a:t>
            </a:r>
          </a:p>
          <a:p>
            <a:r>
              <a:rPr lang="en-US" sz="3100" spc="-1" dirty="0">
                <a:latin typeface="Times New Roman"/>
              </a:rPr>
              <a:t>Even though sinus arrest occurred shortly after PCI, ticagrelor was deemed to be the culprit. It inhibits cellular uptake of adenosine, increasing its plasma concentration which can result in sinus slowing and AV node blockade. </a:t>
            </a:r>
            <a:endParaRPr lang="en-US" sz="3100" spc="-1" dirty="0">
              <a:latin typeface="Arial"/>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p:txBody>
      </p:sp>
      <p:sp>
        <p:nvSpPr>
          <p:cNvPr id="2052" name="Text Box 2"/>
          <p:cNvSpPr txBox="1">
            <a:spLocks noChangeArrowheads="1"/>
          </p:cNvSpPr>
          <p:nvPr/>
        </p:nvSpPr>
        <p:spPr bwMode="auto">
          <a:xfrm>
            <a:off x="2998303" y="407406"/>
            <a:ext cx="21259801" cy="4566141"/>
          </a:xfrm>
          <a:prstGeom prst="rect">
            <a:avLst/>
          </a:prstGeom>
          <a:noFill/>
          <a:ln>
            <a:noFill/>
          </a:ln>
          <a:effectLst/>
        </p:spPr>
        <p:txBody>
          <a:bodyPr wrap="square" lIns="432000" tIns="432000" rIns="432000" bIns="432000">
            <a:spAutoFit/>
          </a:bodyPr>
          <a:lstStyle>
            <a:lvl1pPr>
              <a:tabLst>
                <a:tab pos="5591175" algn="l"/>
              </a:tabLst>
              <a:defRPr sz="1900">
                <a:solidFill>
                  <a:schemeClr val="tx1"/>
                </a:solidFill>
                <a:latin typeface="Times New Roman" pitchFamily="18" charset="0"/>
              </a:defRPr>
            </a:lvl1pPr>
            <a:lvl2pPr marL="742950" indent="-285750">
              <a:tabLst>
                <a:tab pos="5591175" algn="l"/>
              </a:tabLst>
              <a:defRPr sz="1900">
                <a:solidFill>
                  <a:schemeClr val="tx1"/>
                </a:solidFill>
                <a:latin typeface="Times New Roman" pitchFamily="18" charset="0"/>
              </a:defRPr>
            </a:lvl2pPr>
            <a:lvl3pPr marL="1143000" indent="-228600">
              <a:tabLst>
                <a:tab pos="5591175" algn="l"/>
              </a:tabLst>
              <a:defRPr sz="1900">
                <a:solidFill>
                  <a:schemeClr val="tx1"/>
                </a:solidFill>
                <a:latin typeface="Times New Roman" pitchFamily="18" charset="0"/>
              </a:defRPr>
            </a:lvl3pPr>
            <a:lvl4pPr marL="1600200" indent="-228600">
              <a:tabLst>
                <a:tab pos="5591175" algn="l"/>
              </a:tabLst>
              <a:defRPr sz="1900">
                <a:solidFill>
                  <a:schemeClr val="tx1"/>
                </a:solidFill>
                <a:latin typeface="Times New Roman" pitchFamily="18" charset="0"/>
              </a:defRPr>
            </a:lvl4pPr>
            <a:lvl5pPr marL="2057400" indent="-228600">
              <a:tabLst>
                <a:tab pos="5591175" algn="l"/>
              </a:tabLst>
              <a:defRPr sz="1900">
                <a:solidFill>
                  <a:schemeClr val="tx1"/>
                </a:solidFill>
                <a:latin typeface="Times New Roman" pitchFamily="18" charset="0"/>
              </a:defRPr>
            </a:lvl5pPr>
            <a:lvl6pPr marL="2514600" indent="-228600" eaLnBrk="0" fontAlgn="base" hangingPunct="0">
              <a:spcBef>
                <a:spcPct val="0"/>
              </a:spcBef>
              <a:spcAft>
                <a:spcPct val="0"/>
              </a:spcAft>
              <a:tabLst>
                <a:tab pos="5591175" algn="l"/>
              </a:tabLst>
              <a:defRPr sz="1900">
                <a:solidFill>
                  <a:schemeClr val="tx1"/>
                </a:solidFill>
                <a:latin typeface="Times New Roman" pitchFamily="18" charset="0"/>
              </a:defRPr>
            </a:lvl6pPr>
            <a:lvl7pPr marL="2971800" indent="-228600" eaLnBrk="0" fontAlgn="base" hangingPunct="0">
              <a:spcBef>
                <a:spcPct val="0"/>
              </a:spcBef>
              <a:spcAft>
                <a:spcPct val="0"/>
              </a:spcAft>
              <a:tabLst>
                <a:tab pos="5591175" algn="l"/>
              </a:tabLst>
              <a:defRPr sz="1900">
                <a:solidFill>
                  <a:schemeClr val="tx1"/>
                </a:solidFill>
                <a:latin typeface="Times New Roman" pitchFamily="18" charset="0"/>
              </a:defRPr>
            </a:lvl7pPr>
            <a:lvl8pPr marL="3429000" indent="-228600" eaLnBrk="0" fontAlgn="base" hangingPunct="0">
              <a:spcBef>
                <a:spcPct val="0"/>
              </a:spcBef>
              <a:spcAft>
                <a:spcPct val="0"/>
              </a:spcAft>
              <a:tabLst>
                <a:tab pos="5591175" algn="l"/>
              </a:tabLst>
              <a:defRPr sz="1900">
                <a:solidFill>
                  <a:schemeClr val="tx1"/>
                </a:solidFill>
                <a:latin typeface="Times New Roman" pitchFamily="18" charset="0"/>
              </a:defRPr>
            </a:lvl8pPr>
            <a:lvl9pPr marL="3886200" indent="-228600" eaLnBrk="0" fontAlgn="base" hangingPunct="0">
              <a:spcBef>
                <a:spcPct val="0"/>
              </a:spcBef>
              <a:spcAft>
                <a:spcPct val="0"/>
              </a:spcAft>
              <a:tabLst>
                <a:tab pos="5591175" algn="l"/>
              </a:tabLst>
              <a:defRPr sz="1900">
                <a:solidFill>
                  <a:schemeClr val="tx1"/>
                </a:solidFill>
                <a:latin typeface="Times New Roman" pitchFamily="18" charset="0"/>
              </a:defRPr>
            </a:lvl9pPr>
          </a:lstStyle>
          <a:p>
            <a:pPr algn="ctr">
              <a:defRPr/>
            </a:pPr>
            <a:r>
              <a:rPr lang="en-US" sz="8001"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Ticagrelor’s Arresting Performance After Elective PCI</a:t>
            </a:r>
          </a:p>
          <a:p>
            <a:pPr algn="ctr">
              <a:buFont typeface="Arial" charset="0"/>
              <a:buNone/>
              <a:defRPr/>
            </a:pPr>
            <a:r>
              <a:rPr lang="en-US" sz="8001"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2053" name="Text Box 4"/>
          <p:cNvSpPr txBox="1">
            <a:spLocks noChangeArrowheads="1"/>
          </p:cNvSpPr>
          <p:nvPr/>
        </p:nvSpPr>
        <p:spPr bwMode="auto">
          <a:xfrm>
            <a:off x="2807803" y="3275804"/>
            <a:ext cx="21640800" cy="1770062"/>
          </a:xfrm>
          <a:prstGeom prst="rect">
            <a:avLst/>
          </a:prstGeom>
          <a:noFill/>
          <a:ln>
            <a:noFill/>
          </a:ln>
          <a:effectLst/>
        </p:spPr>
        <p:txBody>
          <a:bodyPr lIns="288000" tIns="288000" rIns="288000" bIns="288000"/>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algn="ctr" eaLnBrk="0" hangingPunct="0">
              <a:defRPr/>
            </a:pPr>
            <a:r>
              <a:rPr lang="en-GB" sz="4400" b="1" i="1" dirty="0">
                <a:solidFill>
                  <a:schemeClr val="bg1"/>
                </a:solidFill>
                <a:latin typeface="+mj-lt"/>
                <a:cs typeface="Arial" panose="020B0604020202020204" pitchFamily="34" charset="0"/>
              </a:rPr>
              <a:t>Suchitra Muralidharan</a:t>
            </a:r>
            <a:r>
              <a:rPr lang="en-GB" sz="4400" b="1" i="1" baseline="30000" dirty="0">
                <a:solidFill>
                  <a:schemeClr val="bg1"/>
                </a:solidFill>
                <a:latin typeface="+mj-lt"/>
                <a:cs typeface="Arial" panose="020B0604020202020204" pitchFamily="34" charset="0"/>
              </a:rPr>
              <a:t>1</a:t>
            </a:r>
            <a:r>
              <a:rPr lang="en-GB" sz="4400" b="1" i="1">
                <a:solidFill>
                  <a:schemeClr val="bg1"/>
                </a:solidFill>
                <a:latin typeface="+mj-lt"/>
                <a:cs typeface="Arial" panose="020B0604020202020204" pitchFamily="34" charset="0"/>
              </a:rPr>
              <a:t>, MD; </a:t>
            </a:r>
            <a:r>
              <a:rPr lang="en-GB" sz="4400" b="1" i="1" dirty="0">
                <a:solidFill>
                  <a:schemeClr val="bg1"/>
                </a:solidFill>
                <a:latin typeface="+mj-lt"/>
                <a:cs typeface="Arial" panose="020B0604020202020204" pitchFamily="34" charset="0"/>
              </a:rPr>
              <a:t>Andrew Mariano, DO; Abhimanyu Beri, MD</a:t>
            </a:r>
          </a:p>
          <a:p>
            <a:pPr algn="ctr" eaLnBrk="0" hangingPunct="0">
              <a:defRPr/>
            </a:pPr>
            <a:r>
              <a:rPr lang="en-GB" sz="4400" b="1" i="1" dirty="0">
                <a:solidFill>
                  <a:schemeClr val="bg1"/>
                </a:solidFill>
                <a:latin typeface="+mj-lt"/>
                <a:cs typeface="Arial" panose="020B0604020202020204" pitchFamily="34" charset="0"/>
              </a:rPr>
              <a:t>Tarun Jain, MD</a:t>
            </a:r>
          </a:p>
        </p:txBody>
      </p:sp>
      <p:sp>
        <p:nvSpPr>
          <p:cNvPr id="2060" name="Text Box 122"/>
          <p:cNvSpPr txBox="1">
            <a:spLocks noChangeArrowheads="1"/>
          </p:cNvSpPr>
          <p:nvPr/>
        </p:nvSpPr>
        <p:spPr bwMode="auto">
          <a:xfrm>
            <a:off x="235322" y="5134857"/>
            <a:ext cx="9829800" cy="2914901"/>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endParaRPr lang="en-US" sz="2801" dirty="0"/>
          </a:p>
          <a:p>
            <a:pPr>
              <a:lnSpc>
                <a:spcPct val="110000"/>
              </a:lnSpc>
              <a:defRPr/>
            </a:pPr>
            <a:endParaRPr lang="en-US" sz="2801" dirty="0"/>
          </a:p>
          <a:p>
            <a:pPr lvl="0" algn="just" defTabSz="914400" fontAlgn="auto">
              <a:spcBef>
                <a:spcPts val="0"/>
              </a:spcBef>
              <a:spcAft>
                <a:spcPts val="0"/>
              </a:spcAft>
            </a:pPr>
            <a:r>
              <a:rPr lang="en-US" sz="3000" spc="-1" dirty="0">
                <a:latin typeface="Times New Roman"/>
                <a:ea typeface="DejaVu Sans"/>
                <a:cs typeface="DejaVu Sans"/>
              </a:rPr>
              <a:t>Bradycardia surrounding percutaneous coronary intervention (PCI) can present a diagnostic dilemma and may be a consequence of ischemia, unrelated conduction abnormalities, or pharmacological agents.</a:t>
            </a:r>
            <a:r>
              <a:rPr lang="en-US" sz="3000" dirty="0">
                <a:solidFill>
                  <a:srgbClr val="000000"/>
                </a:solidFill>
                <a:latin typeface="Open Sans" panose="020B0606030504020204" pitchFamily="34" charset="0"/>
              </a:rPr>
              <a:t> </a:t>
            </a:r>
          </a:p>
        </p:txBody>
      </p:sp>
      <p:sp>
        <p:nvSpPr>
          <p:cNvPr id="45" name="Text Box 122"/>
          <p:cNvSpPr txBox="1">
            <a:spLocks noChangeArrowheads="1"/>
          </p:cNvSpPr>
          <p:nvPr/>
        </p:nvSpPr>
        <p:spPr bwMode="auto">
          <a:xfrm>
            <a:off x="11148257" y="5134857"/>
            <a:ext cx="8909990" cy="2645468"/>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r>
              <a:rPr lang="en-US" sz="3600" b="1" u="sng" dirty="0">
                <a:latin typeface="Verdana" panose="020B0604030504040204" pitchFamily="34" charset="0"/>
                <a:ea typeface="Verdana" panose="020B0604030504040204" pitchFamily="34" charset="0"/>
                <a:cs typeface="Verdana" panose="020B0604030504040204" pitchFamily="34" charset="0"/>
              </a:rPr>
              <a:t>Conclusion</a:t>
            </a:r>
          </a:p>
          <a:p>
            <a:pPr lvl="0" algn="just" defTabSz="914400" fontAlgn="auto">
              <a:spcBef>
                <a:spcPts val="0"/>
              </a:spcBef>
              <a:spcAft>
                <a:spcPts val="0"/>
              </a:spcAft>
            </a:pPr>
            <a:r>
              <a:rPr lang="en-US" sz="3100" spc="-1" dirty="0">
                <a:latin typeface="Times New Roman"/>
                <a:ea typeface="DejaVu Sans"/>
                <a:cs typeface="DejaVu Sans"/>
              </a:rPr>
              <a:t>Patients receiving ticagrelor can have a rare life-threatening bradyarrhythmia that warrants careful monitoring after initiation.</a:t>
            </a:r>
            <a:endParaRPr lang="en-US" sz="3100" spc="-1" dirty="0">
              <a:latin typeface="Arial"/>
              <a:ea typeface="DejaVu Sans"/>
              <a:cs typeface="DejaVu Sans"/>
            </a:endParaRPr>
          </a:p>
          <a:p>
            <a:pPr>
              <a:lnSpc>
                <a:spcPct val="110000"/>
              </a:lnSpc>
              <a:defRPr/>
            </a:pPr>
            <a:endParaRPr lang="en-US" sz="3401" dirty="0">
              <a:solidFill>
                <a:schemeClr val="accent4">
                  <a:lumMod val="75000"/>
                </a:schemeClr>
              </a:solidFill>
              <a:latin typeface="Arial" charset="0"/>
              <a:cs typeface="+mn-cs"/>
            </a:endParaRPr>
          </a:p>
        </p:txBody>
      </p:sp>
      <p:sp>
        <p:nvSpPr>
          <p:cNvPr id="1040" name="Rectangle 4"/>
          <p:cNvSpPr>
            <a:spLocks noChangeArrowheads="1"/>
          </p:cNvSpPr>
          <p:nvPr/>
        </p:nvSpPr>
        <p:spPr bwMode="auto">
          <a:xfrm>
            <a:off x="-7315198" y="-192424"/>
            <a:ext cx="184731" cy="384849"/>
          </a:xfrm>
          <a:prstGeom prst="rect">
            <a:avLst/>
          </a:prstGeom>
          <a:noFill/>
          <a:ln w="9525">
            <a:noFill/>
            <a:miter lim="800000"/>
            <a:headEnd/>
            <a:tailEnd/>
          </a:ln>
        </p:spPr>
        <p:txBody>
          <a:bodyPr wrap="none" anchor="ctr">
            <a:spAutoFit/>
          </a:bodyPr>
          <a:lstStyle/>
          <a:p>
            <a:pPr eaLnBrk="0" hangingPunct="0"/>
            <a:endParaRPr lang="en-US" sz="1901"/>
          </a:p>
        </p:txBody>
      </p:sp>
      <p:sp>
        <p:nvSpPr>
          <p:cNvPr id="2" name="TextBox 1"/>
          <p:cNvSpPr txBox="1"/>
          <p:nvPr/>
        </p:nvSpPr>
        <p:spPr>
          <a:xfrm>
            <a:off x="217051" y="5241632"/>
            <a:ext cx="9677402" cy="954107"/>
          </a:xfrm>
          <a:prstGeom prst="rect">
            <a:avLst/>
          </a:prstGeom>
          <a:noFill/>
        </p:spPr>
        <p:txBody>
          <a:bodyPr wrap="square" rtlCol="0">
            <a:spAutoFit/>
          </a:bodyPr>
          <a:lstStyle/>
          <a:p>
            <a:pPr algn="just"/>
            <a:r>
              <a:rPr lang="en-GB" sz="3600" b="1" u="sng" dirty="0">
                <a:latin typeface="Verdana" panose="020B0604030504040204" pitchFamily="34" charset="0"/>
                <a:ea typeface="Verdana" panose="020B0604030504040204" pitchFamily="34" charset="0"/>
                <a:cs typeface="Verdana" panose="020B0604030504040204" pitchFamily="34" charset="0"/>
              </a:rPr>
              <a:t>Background</a:t>
            </a:r>
            <a:endParaRPr lang="en-GB" sz="3200" b="1" u="sng" dirty="0">
              <a:latin typeface="Verdana" panose="020B0604030504040204" pitchFamily="34" charset="0"/>
              <a:ea typeface="Verdana" panose="020B0604030504040204" pitchFamily="34" charset="0"/>
              <a:cs typeface="Verdana" panose="020B0604030504040204" pitchFamily="34" charset="0"/>
            </a:endParaRPr>
          </a:p>
          <a:p>
            <a:pPr algn="just"/>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bwMode="auto">
          <a:xfrm>
            <a:off x="235322" y="8402677"/>
            <a:ext cx="9762565" cy="91246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en-US" sz="3600" b="1" u="sng" dirty="0">
                <a:latin typeface="Verdana" panose="020B0604030504040204" pitchFamily="34" charset="0"/>
                <a:ea typeface="Verdana" panose="020B0604030504040204" pitchFamily="34" charset="0"/>
                <a:cs typeface="Verdana" panose="020B0604030504040204" pitchFamily="34" charset="0"/>
              </a:rPr>
              <a:t>Case Presentation</a:t>
            </a:r>
          </a:p>
          <a:p>
            <a:pPr marL="182880" lvl="0" indent="-182880" algn="just" fontAlgn="auto">
              <a:spcBef>
                <a:spcPts val="0"/>
              </a:spcBef>
              <a:spcAft>
                <a:spcPts val="0"/>
              </a:spcAft>
              <a:buClr>
                <a:srgbClr val="172B54"/>
              </a:buClr>
              <a:buFont typeface="Arial"/>
              <a:buChar char="•"/>
            </a:pPr>
            <a:r>
              <a:rPr lang="en-US" sz="3100" spc="-1" dirty="0">
                <a:latin typeface="Times New Roman"/>
                <a:ea typeface="DejaVu Sans"/>
                <a:cs typeface="DejaVu Sans"/>
              </a:rPr>
              <a:t>A 66 year old male with history of coronary artery disease on metoprolol and sleep apnea had worsening anginal symptoms despite medical therapy. </a:t>
            </a:r>
            <a:endParaRPr lang="en-US" sz="3100" spc="-1" dirty="0">
              <a:latin typeface="Arial"/>
              <a:ea typeface="DejaVu Sans"/>
              <a:cs typeface="DejaVu Sans"/>
            </a:endParaRPr>
          </a:p>
          <a:p>
            <a:pPr marL="182880" lvl="0" indent="-182880" algn="just" fontAlgn="auto">
              <a:spcBef>
                <a:spcPts val="0"/>
              </a:spcBef>
              <a:spcAft>
                <a:spcPts val="0"/>
              </a:spcAft>
              <a:buClr>
                <a:srgbClr val="172B54"/>
              </a:buClr>
              <a:buFont typeface="Arial"/>
              <a:buChar char="•"/>
            </a:pPr>
            <a:r>
              <a:rPr lang="en-US" sz="3100" spc="-1" dirty="0">
                <a:latin typeface="Times New Roman"/>
                <a:ea typeface="DejaVu Sans"/>
                <a:cs typeface="DejaVu Sans"/>
              </a:rPr>
              <a:t>Stress echocardiography demonstrated exercise induced anterior wall hypokinesis. Coronary angiography showed severe proximal LAD stenosis which was revascularized with a drug eluting stent.</a:t>
            </a:r>
            <a:endParaRPr lang="en-US" sz="3100" spc="-1" dirty="0">
              <a:latin typeface="Arial"/>
              <a:ea typeface="DejaVu Sans"/>
              <a:cs typeface="DejaVu Sans"/>
            </a:endParaRPr>
          </a:p>
          <a:p>
            <a:pPr marL="182880" lvl="0" indent="-182880" algn="just" fontAlgn="auto">
              <a:spcBef>
                <a:spcPts val="0"/>
              </a:spcBef>
              <a:spcAft>
                <a:spcPts val="0"/>
              </a:spcAft>
              <a:buClr>
                <a:srgbClr val="172B54"/>
              </a:buClr>
              <a:buFont typeface="Arial"/>
              <a:buChar char="•"/>
            </a:pPr>
            <a:r>
              <a:rPr lang="en-US" sz="3100" spc="-1" dirty="0">
                <a:latin typeface="Times New Roman"/>
                <a:ea typeface="DejaVu Sans"/>
                <a:cs typeface="DejaVu Sans"/>
              </a:rPr>
              <a:t>Two hours after he received 180 mg of ticagrelor, patient was noted to have frequent episodes of sinus arrest with recurrent near syncope. </a:t>
            </a:r>
            <a:endParaRPr lang="en-US" sz="3100" spc="-1" dirty="0">
              <a:latin typeface="Arial"/>
              <a:ea typeface="DejaVu Sans"/>
              <a:cs typeface="DejaVu Sans"/>
            </a:endParaRPr>
          </a:p>
          <a:p>
            <a:pPr marL="182880" lvl="0" indent="-182880" algn="just" fontAlgn="auto">
              <a:spcBef>
                <a:spcPts val="0"/>
              </a:spcBef>
              <a:spcAft>
                <a:spcPts val="0"/>
              </a:spcAft>
              <a:buClr>
                <a:srgbClr val="172B54"/>
              </a:buClr>
              <a:buFont typeface="Arial"/>
              <a:buChar char="•"/>
            </a:pPr>
            <a:r>
              <a:rPr lang="en-US" sz="3100" spc="-1" dirty="0">
                <a:latin typeface="Times New Roman"/>
                <a:ea typeface="DejaVu Sans"/>
                <a:cs typeface="DejaVu Sans"/>
              </a:rPr>
              <a:t>Emergent transvenous pacemaker (TVP) was inserted and he was transitioned to clopidogrel.  Subsequent monitoring in the intensive care unit over 72 hours did not show any further </a:t>
            </a:r>
            <a:r>
              <a:rPr lang="en-US" sz="3100" spc="-1" dirty="0" err="1">
                <a:latin typeface="Times New Roman"/>
                <a:ea typeface="DejaVu Sans"/>
                <a:cs typeface="DejaVu Sans"/>
              </a:rPr>
              <a:t>bradyarrhythmias</a:t>
            </a:r>
            <a:r>
              <a:rPr lang="en-US" sz="3100" spc="-1" dirty="0">
                <a:latin typeface="Times New Roman"/>
                <a:ea typeface="DejaVu Sans"/>
                <a:cs typeface="DejaVu Sans"/>
              </a:rPr>
              <a:t>. TVP was removed and the patient was discharged home on metoprolol. </a:t>
            </a:r>
            <a:endParaRPr lang="en-US" sz="3100" spc="-1" dirty="0">
              <a:latin typeface="Arial"/>
              <a:ea typeface="DejaVu Sans"/>
              <a:cs typeface="DejaVu Sans"/>
            </a:endParaRPr>
          </a:p>
          <a:p>
            <a:pPr marL="182880" lvl="0" indent="-182880" algn="just" fontAlgn="auto">
              <a:spcBef>
                <a:spcPts val="0"/>
              </a:spcBef>
              <a:spcAft>
                <a:spcPts val="0"/>
              </a:spcAft>
              <a:buClr>
                <a:srgbClr val="172B54"/>
              </a:buClr>
              <a:buFont typeface="Arial"/>
              <a:buChar char="•"/>
            </a:pPr>
            <a:r>
              <a:rPr lang="en-US" sz="3100" spc="-1" dirty="0">
                <a:latin typeface="Times New Roman"/>
                <a:ea typeface="DejaVu Sans"/>
                <a:cs typeface="DejaVu Sans"/>
              </a:rPr>
              <a:t>Outpatient 30-day event monitoring did not reveal any further </a:t>
            </a:r>
            <a:r>
              <a:rPr lang="en-US" sz="3100" spc="-1" dirty="0" err="1">
                <a:latin typeface="Times New Roman"/>
                <a:ea typeface="DejaVu Sans"/>
                <a:cs typeface="DejaVu Sans"/>
              </a:rPr>
              <a:t>bradyarrhythmias</a:t>
            </a:r>
            <a:r>
              <a:rPr lang="en-US" sz="3100" spc="-1" dirty="0">
                <a:latin typeface="Times New Roman"/>
                <a:ea typeface="DejaVu Sans"/>
                <a:cs typeface="DejaVu Sans"/>
              </a:rPr>
              <a:t>.</a:t>
            </a:r>
            <a:endParaRPr lang="en-US" sz="3100" spc="-1" dirty="0">
              <a:latin typeface="Arial"/>
              <a:ea typeface="DejaVu Sans"/>
              <a:cs typeface="DejaVu Sans"/>
            </a:endParaRPr>
          </a:p>
          <a:p>
            <a:pPr marL="0" marR="0" indent="0" defTabSz="914400" eaLnBrk="0" latinLnBrk="0" hangingPunct="0">
              <a:lnSpc>
                <a:spcPct val="100000"/>
              </a:lnSpc>
              <a:buClrTx/>
              <a:buSzTx/>
              <a:buFontTx/>
              <a:buNone/>
              <a:tabLst/>
            </a:pPr>
            <a:endParaRPr lang="en-US" sz="3600" b="1" u="sng"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3200" b="1" u="sng" dirty="0">
              <a:latin typeface="Verdana" panose="020B0604030504040204" pitchFamily="34" charset="0"/>
              <a:ea typeface="Verdana" panose="020B0604030504040204" pitchFamily="34" charset="0"/>
              <a:cs typeface="Verdana" panose="020B0604030504040204" pitchFamily="34" charset="0"/>
            </a:endParaRPr>
          </a:p>
        </p:txBody>
      </p:sp>
      <p:pic>
        <p:nvPicPr>
          <p:cNvPr id="18" name="Picture 17" descr="Logo, company name&#10;&#10;Description automatically generated">
            <a:extLst>
              <a:ext uri="{FF2B5EF4-FFF2-40B4-BE49-F238E27FC236}">
                <a16:creationId xmlns:a16="http://schemas.microsoft.com/office/drawing/2014/main" id="{FDA60312-BAB6-4D71-8871-072A6E7977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bwMode="auto">
          <a:xfrm>
            <a:off x="609600" y="381000"/>
            <a:ext cx="3263951" cy="3284067"/>
          </a:xfrm>
          <a:prstGeom prst="ellipse">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019C7C6-09D1-4BC8-9D2A-F81E91195C43}"/>
              </a:ext>
            </a:extLst>
          </p:cNvPr>
          <p:cNvSpPr txBox="1"/>
          <p:nvPr/>
        </p:nvSpPr>
        <p:spPr>
          <a:xfrm>
            <a:off x="25146000" y="2286000"/>
            <a:ext cx="4114800" cy="17526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C2DA652-CD7C-45F5-B759-D109CAFED722}"/>
              </a:ext>
            </a:extLst>
          </p:cNvPr>
          <p:cNvSpPr txBox="1"/>
          <p:nvPr/>
        </p:nvSpPr>
        <p:spPr>
          <a:xfrm>
            <a:off x="24258105" y="914400"/>
            <a:ext cx="4774096" cy="2616101"/>
          </a:xfrm>
          <a:prstGeom prst="rect">
            <a:avLst/>
          </a:prstGeom>
          <a:noFill/>
        </p:spPr>
        <p:txBody>
          <a:bodyPr wrap="square" rtlCol="0">
            <a:spAutoFit/>
          </a:bodyPr>
          <a:lstStyle/>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Riverside </a:t>
            </a:r>
          </a:p>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Medical Center</a:t>
            </a:r>
          </a:p>
          <a:p>
            <a:r>
              <a:rPr lang="fi-FI" sz="3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Kankakee, Illinois</a:t>
            </a:r>
          </a:p>
          <a:p>
            <a:r>
              <a:rPr lang="en-GB" sz="3600" b="1" i="1" baseline="30000" dirty="0">
                <a:solidFill>
                  <a:schemeClr val="bg1"/>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1</a:t>
            </a:r>
            <a:r>
              <a:rPr lang="en-GB" sz="3600" b="1" i="1" dirty="0">
                <a:solidFill>
                  <a:schemeClr val="bg1"/>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smuralidhara@rhc.net</a:t>
            </a:r>
            <a:r>
              <a:rPr lang="en-GB" sz="3600" b="1" i="1" dirty="0">
                <a:solidFill>
                  <a:schemeClr val="bg1"/>
                </a:solidFill>
                <a:latin typeface="+mj-lt"/>
                <a:cs typeface="Arial" panose="020B0604020202020204" pitchFamily="34" charset="0"/>
              </a:rPr>
              <a:t> </a:t>
            </a:r>
            <a:endParaRPr lang="en-US" sz="4000" b="1" i="1" dirty="0">
              <a:solidFill>
                <a:schemeClr val="bg1"/>
              </a:solidFill>
              <a:latin typeface="+mj-lt"/>
              <a:cs typeface="Arial" panose="020B0604020202020204" pitchFamily="34" charset="0"/>
            </a:endParaRPr>
          </a:p>
        </p:txBody>
      </p:sp>
      <p:pic>
        <p:nvPicPr>
          <p:cNvPr id="6" name="Picture 5">
            <a:extLst>
              <a:ext uri="{FF2B5EF4-FFF2-40B4-BE49-F238E27FC236}">
                <a16:creationId xmlns:a16="http://schemas.microsoft.com/office/drawing/2014/main" id="{62C3EE2A-46CF-4138-9F99-049DD28CBB9F}"/>
              </a:ext>
            </a:extLst>
          </p:cNvPr>
          <p:cNvPicPr>
            <a:picLocks noChangeAspect="1"/>
          </p:cNvPicPr>
          <p:nvPr/>
        </p:nvPicPr>
        <p:blipFill>
          <a:blip r:embed="rId6"/>
          <a:stretch>
            <a:fillRect/>
          </a:stretch>
        </p:blipFill>
        <p:spPr>
          <a:xfrm>
            <a:off x="11167850" y="8197920"/>
            <a:ext cx="8943607" cy="12985680"/>
          </a:xfrm>
          <a:prstGeom prst="rect">
            <a:avLst/>
          </a:prstGeom>
        </p:spPr>
      </p:pic>
      <p:pic>
        <p:nvPicPr>
          <p:cNvPr id="7" name="Picture 6">
            <a:extLst>
              <a:ext uri="{FF2B5EF4-FFF2-40B4-BE49-F238E27FC236}">
                <a16:creationId xmlns:a16="http://schemas.microsoft.com/office/drawing/2014/main" id="{80929725-47AF-43C4-AAEC-9CFF998F56A4}"/>
              </a:ext>
            </a:extLst>
          </p:cNvPr>
          <p:cNvPicPr>
            <a:picLocks noChangeAspect="1"/>
          </p:cNvPicPr>
          <p:nvPr/>
        </p:nvPicPr>
        <p:blipFill>
          <a:blip r:embed="rId7"/>
          <a:stretch>
            <a:fillRect/>
          </a:stretch>
        </p:blipFill>
        <p:spPr>
          <a:xfrm>
            <a:off x="11305021" y="8948542"/>
            <a:ext cx="8669263" cy="6486706"/>
          </a:xfrm>
          <a:prstGeom prst="rect">
            <a:avLst/>
          </a:prstGeom>
        </p:spPr>
      </p:pic>
      <p:sp>
        <p:nvSpPr>
          <p:cNvPr id="11" name="Rectangle 10">
            <a:extLst>
              <a:ext uri="{FF2B5EF4-FFF2-40B4-BE49-F238E27FC236}">
                <a16:creationId xmlns:a16="http://schemas.microsoft.com/office/drawing/2014/main" id="{6271A8EF-ABD9-49D8-B8FC-94996460274F}"/>
              </a:ext>
            </a:extLst>
          </p:cNvPr>
          <p:cNvSpPr/>
          <p:nvPr/>
        </p:nvSpPr>
        <p:spPr>
          <a:xfrm>
            <a:off x="11266462" y="16444079"/>
            <a:ext cx="8752777" cy="3139321"/>
          </a:xfrm>
          <a:prstGeom prst="rect">
            <a:avLst/>
          </a:prstGeom>
        </p:spPr>
        <p:txBody>
          <a:bodyPr wrap="square">
            <a:spAutoFit/>
          </a:bodyPr>
          <a:lstStyle/>
          <a:p>
            <a:pPr lvl="0" algn="ctr" fontAlgn="auto">
              <a:lnSpc>
                <a:spcPct val="90000"/>
              </a:lnSpc>
              <a:spcBef>
                <a:spcPts val="0"/>
              </a:spcBef>
              <a:spcAft>
                <a:spcPts val="0"/>
              </a:spcAft>
            </a:pPr>
            <a:r>
              <a:rPr lang="en-US" sz="4400" b="1" spc="-1" dirty="0">
                <a:latin typeface="Verdana" panose="020B0604030504040204" pitchFamily="34" charset="0"/>
                <a:ea typeface="Verdana" panose="020B0604030504040204" pitchFamily="34" charset="0"/>
                <a:cs typeface="DejaVu Sans"/>
              </a:rPr>
              <a:t>Transient sinus arrest is a rare complication of ticagrelor administration that needs to be monitored.</a:t>
            </a:r>
            <a:endParaRPr lang="en-US" sz="4400" spc="-1" dirty="0">
              <a:latin typeface="Verdana" panose="020B0604030504040204" pitchFamily="34" charset="0"/>
              <a:ea typeface="Verdana" panose="020B0604030504040204" pitchFamily="34" charset="0"/>
              <a:cs typeface="DejaVu Sans"/>
            </a:endParaRPr>
          </a:p>
        </p:txBody>
      </p:sp>
      <p:pic>
        <p:nvPicPr>
          <p:cNvPr id="13" name="Picture 12">
            <a:extLst>
              <a:ext uri="{FF2B5EF4-FFF2-40B4-BE49-F238E27FC236}">
                <a16:creationId xmlns:a16="http://schemas.microsoft.com/office/drawing/2014/main" id="{88C348EB-A6E8-4CF1-8609-03F79453295D}"/>
              </a:ext>
            </a:extLst>
          </p:cNvPr>
          <p:cNvPicPr>
            <a:picLocks noChangeAspect="1"/>
          </p:cNvPicPr>
          <p:nvPr/>
        </p:nvPicPr>
        <p:blipFill>
          <a:blip r:embed="rId8"/>
          <a:stretch>
            <a:fillRect/>
          </a:stretch>
        </p:blipFill>
        <p:spPr>
          <a:xfrm>
            <a:off x="21009687" y="5075325"/>
            <a:ext cx="8029630" cy="16641675"/>
          </a:xfrm>
          <a:prstGeom prst="rect">
            <a:avLst/>
          </a:prstGeom>
        </p:spPr>
      </p:pic>
      <p:pic>
        <p:nvPicPr>
          <p:cNvPr id="14" name="Picture 13">
            <a:extLst>
              <a:ext uri="{FF2B5EF4-FFF2-40B4-BE49-F238E27FC236}">
                <a16:creationId xmlns:a16="http://schemas.microsoft.com/office/drawing/2014/main" id="{99FEAAF8-34E3-4A29-80D8-3F9F3522C039}"/>
              </a:ext>
            </a:extLst>
          </p:cNvPr>
          <p:cNvPicPr>
            <a:picLocks noChangeAspect="1"/>
          </p:cNvPicPr>
          <p:nvPr/>
        </p:nvPicPr>
        <p:blipFill>
          <a:blip r:embed="rId9"/>
          <a:stretch>
            <a:fillRect/>
          </a:stretch>
        </p:blipFill>
        <p:spPr>
          <a:xfrm>
            <a:off x="21031534" y="5134857"/>
            <a:ext cx="7982174" cy="4535817"/>
          </a:xfrm>
          <a:prstGeom prst="rect">
            <a:avLst/>
          </a:prstGeom>
        </p:spPr>
      </p:pic>
      <p:sp>
        <p:nvSpPr>
          <p:cNvPr id="22" name="TextBox 77">
            <a:extLst>
              <a:ext uri="{FF2B5EF4-FFF2-40B4-BE49-F238E27FC236}">
                <a16:creationId xmlns:a16="http://schemas.microsoft.com/office/drawing/2014/main" id="{2F6EE73C-BC1F-4280-9582-B16632E6FB37}"/>
              </a:ext>
            </a:extLst>
          </p:cNvPr>
          <p:cNvSpPr/>
          <p:nvPr/>
        </p:nvSpPr>
        <p:spPr>
          <a:xfrm>
            <a:off x="21259800" y="5536111"/>
            <a:ext cx="2097360" cy="552544"/>
          </a:xfrm>
          <a:prstGeom prst="rect">
            <a:avLst/>
          </a:prstGeom>
          <a:noFill/>
          <a:ln w="0">
            <a:noFill/>
          </a:ln>
          <a:effectLst/>
        </p:spPr>
        <p:txBody>
          <a:bodyPr lIns="90000" tIns="45000" rIns="90000" bIns="4500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1"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a:rPr>
              <a:t>a)</a:t>
            </a:r>
            <a:endParaRPr kumimoji="0" lang="en-US" sz="3000" b="1" i="0" u="none" strike="noStrike" kern="0" cap="none" spc="-1" normalizeH="0" baseline="0" noProof="0" dirty="0">
              <a:ln>
                <a:noFill/>
              </a:ln>
              <a:solidFill>
                <a:prstClr val="black"/>
              </a:solidFill>
              <a:effectLst/>
              <a:uLnTx/>
              <a:uFillTx/>
              <a:latin typeface="Verdana" panose="020B0604030504040204" pitchFamily="34" charset="0"/>
              <a:ea typeface="Verdana" panose="020B0604030504040204" pitchFamily="34" charset="0"/>
              <a:cs typeface="DejaVu Sans"/>
            </a:endParaRPr>
          </a:p>
        </p:txBody>
      </p:sp>
      <p:pic>
        <p:nvPicPr>
          <p:cNvPr id="15" name="Picture 14">
            <a:extLst>
              <a:ext uri="{FF2B5EF4-FFF2-40B4-BE49-F238E27FC236}">
                <a16:creationId xmlns:a16="http://schemas.microsoft.com/office/drawing/2014/main" id="{3F7C4C6B-5245-4DC3-865C-016CE56BB43E}"/>
              </a:ext>
            </a:extLst>
          </p:cNvPr>
          <p:cNvPicPr>
            <a:picLocks noChangeAspect="1"/>
          </p:cNvPicPr>
          <p:nvPr/>
        </p:nvPicPr>
        <p:blipFill>
          <a:blip r:embed="rId10"/>
          <a:stretch>
            <a:fillRect/>
          </a:stretch>
        </p:blipFill>
        <p:spPr>
          <a:xfrm>
            <a:off x="21078444" y="9726215"/>
            <a:ext cx="7979144" cy="3865199"/>
          </a:xfrm>
          <a:prstGeom prst="rect">
            <a:avLst/>
          </a:prstGeom>
        </p:spPr>
      </p:pic>
      <p:sp>
        <p:nvSpPr>
          <p:cNvPr id="24" name="TextBox 79">
            <a:extLst>
              <a:ext uri="{FF2B5EF4-FFF2-40B4-BE49-F238E27FC236}">
                <a16:creationId xmlns:a16="http://schemas.microsoft.com/office/drawing/2014/main" id="{300CD4FE-50D1-4F6A-851B-B248DA401A8F}"/>
              </a:ext>
            </a:extLst>
          </p:cNvPr>
          <p:cNvSpPr/>
          <p:nvPr/>
        </p:nvSpPr>
        <p:spPr>
          <a:xfrm>
            <a:off x="21259800" y="9791877"/>
            <a:ext cx="2097360" cy="552544"/>
          </a:xfrm>
          <a:prstGeom prst="rect">
            <a:avLst/>
          </a:prstGeom>
          <a:noFill/>
          <a:ln w="0">
            <a:noFill/>
          </a:ln>
          <a:effectLst/>
        </p:spPr>
        <p:txBody>
          <a:bodyPr lIns="90000" tIns="45000" rIns="90000" bIns="4500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1"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a:rPr>
              <a:t>b)</a:t>
            </a:r>
            <a:endParaRPr kumimoji="0" lang="en-US" sz="3000" b="1" i="0" u="none" strike="noStrike" kern="0" cap="none" spc="-1" normalizeH="0" baseline="0" noProof="0" dirty="0">
              <a:ln>
                <a:noFill/>
              </a:ln>
              <a:solidFill>
                <a:prstClr val="black"/>
              </a:solidFill>
              <a:effectLst/>
              <a:uLnTx/>
              <a:uFillTx/>
              <a:latin typeface="Verdana" panose="020B0604030504040204" pitchFamily="34" charset="0"/>
              <a:ea typeface="Verdana" panose="020B0604030504040204" pitchFamily="34" charset="0"/>
              <a:cs typeface="DejaVu Sans"/>
            </a:endParaRPr>
          </a:p>
        </p:txBody>
      </p:sp>
      <p:sp>
        <p:nvSpPr>
          <p:cNvPr id="26" name="TextBox 80">
            <a:extLst>
              <a:ext uri="{FF2B5EF4-FFF2-40B4-BE49-F238E27FC236}">
                <a16:creationId xmlns:a16="http://schemas.microsoft.com/office/drawing/2014/main" id="{F4F0872F-BDCD-4CB2-8FE9-D10222204ED6}"/>
              </a:ext>
            </a:extLst>
          </p:cNvPr>
          <p:cNvSpPr/>
          <p:nvPr/>
        </p:nvSpPr>
        <p:spPr>
          <a:xfrm>
            <a:off x="20991416" y="13497695"/>
            <a:ext cx="7979144" cy="1321985"/>
          </a:xfrm>
          <a:prstGeom prst="rect">
            <a:avLst/>
          </a:prstGeom>
          <a:noFill/>
          <a:ln w="0">
            <a:noFill/>
          </a:ln>
          <a:effectLst/>
        </p:spPr>
        <p:txBody>
          <a:bodyPr wrap="square" lIns="90000" tIns="45000" rIns="90000" bIns="4500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1"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a:rPr>
              <a:t>(a) Pre-intervention 12-lead electrocardiogram (b) Representative telemetry strip of lead II 2 hours after administration of ticagrelor showing sinus arrest with recovery of sinus rhythm.</a:t>
            </a:r>
            <a:endParaRPr kumimoji="0" lang="en-US" sz="2000" b="1" i="0" u="none" strike="noStrike" kern="0" cap="none" spc="-1" normalizeH="0" baseline="0" noProof="0" dirty="0">
              <a:ln>
                <a:noFill/>
              </a:ln>
              <a:solidFill>
                <a:prstClr val="black"/>
              </a:solidFill>
              <a:effectLst/>
              <a:uLnTx/>
              <a:uFillTx/>
              <a:latin typeface="Verdana" panose="020B0604030504040204" pitchFamily="34" charset="0"/>
              <a:ea typeface="Verdana" panose="020B0604030504040204" pitchFamily="34" charset="0"/>
              <a:cs typeface="DejaVu Sans"/>
            </a:endParaRPr>
          </a:p>
        </p:txBody>
      </p:sp>
      <p:pic>
        <p:nvPicPr>
          <p:cNvPr id="17" name="Picture 16">
            <a:extLst>
              <a:ext uri="{FF2B5EF4-FFF2-40B4-BE49-F238E27FC236}">
                <a16:creationId xmlns:a16="http://schemas.microsoft.com/office/drawing/2014/main" id="{7F7A40A5-2BFC-4DBB-A81C-8C8F9C639B77}"/>
              </a:ext>
            </a:extLst>
          </p:cNvPr>
          <p:cNvPicPr>
            <a:picLocks noChangeAspect="1"/>
          </p:cNvPicPr>
          <p:nvPr/>
        </p:nvPicPr>
        <p:blipFill>
          <a:blip r:embed="rId11"/>
          <a:stretch>
            <a:fillRect/>
          </a:stretch>
        </p:blipFill>
        <p:spPr>
          <a:xfrm>
            <a:off x="21043304" y="14871497"/>
            <a:ext cx="7895878" cy="4651976"/>
          </a:xfrm>
          <a:prstGeom prst="rect">
            <a:avLst/>
          </a:prstGeom>
        </p:spPr>
      </p:pic>
      <p:sp>
        <p:nvSpPr>
          <p:cNvPr id="28" name="TextBox 45">
            <a:extLst>
              <a:ext uri="{FF2B5EF4-FFF2-40B4-BE49-F238E27FC236}">
                <a16:creationId xmlns:a16="http://schemas.microsoft.com/office/drawing/2014/main" id="{3613BDC7-2E93-4C34-9871-BFBBC3AB26DE}"/>
              </a:ext>
            </a:extLst>
          </p:cNvPr>
          <p:cNvSpPr/>
          <p:nvPr/>
        </p:nvSpPr>
        <p:spPr>
          <a:xfrm>
            <a:off x="21078444" y="14878759"/>
            <a:ext cx="2097360" cy="552544"/>
          </a:xfrm>
          <a:prstGeom prst="rect">
            <a:avLst/>
          </a:prstGeom>
          <a:noFill/>
          <a:ln w="0">
            <a:noFill/>
          </a:ln>
          <a:effectLst/>
        </p:spPr>
        <p:txBody>
          <a:bodyPr lIns="90000" tIns="45000" rIns="90000" bIns="4500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1"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a:rPr>
              <a:t>c)</a:t>
            </a:r>
            <a:endParaRPr kumimoji="0" lang="en-US" sz="3000" b="1" i="0" u="none" strike="noStrike" kern="0" cap="none" spc="-1" normalizeH="0" baseline="0" noProof="0" dirty="0">
              <a:ln>
                <a:noFill/>
              </a:ln>
              <a:solidFill>
                <a:prstClr val="black"/>
              </a:solidFill>
              <a:effectLst/>
              <a:uLnTx/>
              <a:uFillTx/>
              <a:latin typeface="Verdana" panose="020B0604030504040204" pitchFamily="34" charset="0"/>
              <a:ea typeface="Verdana" panose="020B0604030504040204" pitchFamily="34" charset="0"/>
              <a:cs typeface="DejaVu Sans"/>
            </a:endParaRPr>
          </a:p>
        </p:txBody>
      </p:sp>
      <p:sp>
        <p:nvSpPr>
          <p:cNvPr id="29" name="Google Shape;138;p1">
            <a:extLst>
              <a:ext uri="{FF2B5EF4-FFF2-40B4-BE49-F238E27FC236}">
                <a16:creationId xmlns:a16="http://schemas.microsoft.com/office/drawing/2014/main" id="{529AB219-4A7E-4A61-9212-7FC98FBD8E15}"/>
              </a:ext>
            </a:extLst>
          </p:cNvPr>
          <p:cNvSpPr/>
          <p:nvPr/>
        </p:nvSpPr>
        <p:spPr>
          <a:xfrm>
            <a:off x="20943406" y="19543168"/>
            <a:ext cx="8249220" cy="2181094"/>
          </a:xfrm>
          <a:prstGeom prst="rect">
            <a:avLst/>
          </a:prstGeom>
          <a:noFill/>
          <a:ln w="0">
            <a:noFill/>
          </a:ln>
          <a:effectLst/>
        </p:spPr>
        <p:txBody>
          <a:bodyPr wrap="square" lIns="148320" tIns="74160" rIns="148320" bIns="7416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1" normalizeH="0" baseline="0" noProof="0" dirty="0">
                <a:ln>
                  <a:noFill/>
                </a:ln>
                <a:effectLst/>
                <a:uLnTx/>
                <a:uFillTx/>
                <a:latin typeface="Verdana" panose="020B0604030504040204" pitchFamily="34" charset="0"/>
                <a:ea typeface="Verdana" panose="020B0604030504040204" pitchFamily="34" charset="0"/>
                <a:cs typeface="DejaVu Sans"/>
              </a:rPr>
              <a:t>(c) Left heart catheterization showing obstructive coronary artery disease in the proximal LAD with abnormal </a:t>
            </a:r>
            <a:r>
              <a:rPr kumimoji="0" lang="en-US" sz="2200" b="1" i="0" u="none" strike="noStrike" kern="0" cap="none" spc="-1" normalizeH="0" baseline="0" noProof="0" dirty="0" err="1">
                <a:ln>
                  <a:noFill/>
                </a:ln>
                <a:effectLst/>
                <a:uLnTx/>
                <a:uFillTx/>
                <a:latin typeface="Verdana" panose="020B0604030504040204" pitchFamily="34" charset="0"/>
                <a:ea typeface="Verdana" panose="020B0604030504040204" pitchFamily="34" charset="0"/>
                <a:cs typeface="DejaVu Sans"/>
              </a:rPr>
              <a:t>iFR</a:t>
            </a:r>
            <a:r>
              <a:rPr kumimoji="0" lang="en-US" sz="2200" b="1" i="0" u="none" strike="noStrike" kern="0" cap="none" spc="-1" normalizeH="0" baseline="0" noProof="0" dirty="0">
                <a:ln>
                  <a:noFill/>
                </a:ln>
                <a:effectLst/>
                <a:uLnTx/>
                <a:uFillTx/>
                <a:latin typeface="Verdana" panose="020B0604030504040204" pitchFamily="34" charset="0"/>
                <a:ea typeface="Verdana" panose="020B0604030504040204" pitchFamily="34" charset="0"/>
                <a:cs typeface="DejaVu Sans"/>
              </a:rPr>
              <a:t> at 0.7.  IVUS guided PCI to proximal LAD was performed with 4x30 mm Onyx DES post-dilated to 4.5mm with a 15 mm non-compliant balloon.  </a:t>
            </a:r>
          </a:p>
        </p:txBody>
      </p:sp>
    </p:spTree>
  </p:cSld>
  <p:clrMapOvr>
    <a:masterClrMapping/>
  </p:clrMapOvr>
  <p:timing>
    <p:tnLst>
      <p:par>
        <p:cTn id="1" dur="indefinite" restart="never" nodeType="tmRoot">
          <p:childTnLst>
            <p:par>
              <p:cTn id="2"/>
            </p:par>
          </p:childTnLst>
        </p:cTn>
      </p:par>
    </p:tnLst>
  </p:timing>
</p:sld>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9194</TotalTime>
  <Words>351</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DejaVu Sans</vt:lpstr>
      <vt:lpstr>Open Sans</vt:lpstr>
      <vt:lpstr>Times New Roman</vt:lpstr>
      <vt:lpstr>Verdana</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Dunn, Alyssa </cp:lastModifiedBy>
  <cp:revision>411</cp:revision>
  <cp:lastPrinted>2019-03-20T15:11:57Z</cp:lastPrinted>
  <dcterms:created xsi:type="dcterms:W3CDTF">1997-10-24T05:44:18Z</dcterms:created>
  <dcterms:modified xsi:type="dcterms:W3CDTF">2024-03-29T12:43:29Z</dcterms:modified>
  <cp:category>templates for scientific poster</cp:category>
</cp:coreProperties>
</file>