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A62"/>
    <a:srgbClr val="0D7479"/>
    <a:srgbClr val="125964"/>
    <a:srgbClr val="009483"/>
    <a:srgbClr val="006983"/>
    <a:srgbClr val="EAEAEA"/>
    <a:srgbClr val="006699"/>
    <a:srgbClr val="CC3300"/>
    <a:srgbClr val="0066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2" autoAdjust="0"/>
    <p:restoredTop sz="50000" autoAdjust="0"/>
  </p:normalViewPr>
  <p:slideViewPr>
    <p:cSldViewPr>
      <p:cViewPr varScale="1">
        <p:scale>
          <a:sx n="39" d="100"/>
          <a:sy n="39" d="100"/>
        </p:scale>
        <p:origin x="1806" y="72"/>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0" y="0"/>
            <a:ext cx="29260800" cy="22763661"/>
          </a:xfrm>
          <a:prstGeom prst="rect">
            <a:avLst/>
          </a:prstGeom>
        </p:spPr>
      </p:pic>
      <p:sp>
        <p:nvSpPr>
          <p:cNvPr id="2050" name="Rectangle 144"/>
          <p:cNvSpPr>
            <a:spLocks noChangeArrowheads="1"/>
          </p:cNvSpPr>
          <p:nvPr/>
        </p:nvSpPr>
        <p:spPr bwMode="auto">
          <a:xfrm>
            <a:off x="9165482" y="4572003"/>
            <a:ext cx="11506200" cy="17906997"/>
          </a:xfrm>
          <a:prstGeom prst="rect">
            <a:avLst/>
          </a:prstGeom>
          <a:solidFill>
            <a:srgbClr val="115A62"/>
          </a:solidFill>
          <a:ln>
            <a:noFill/>
          </a:ln>
          <a:effectLst/>
        </p:spPr>
        <p:txBody>
          <a:bodyPr lIns="288000" tIns="288000" rIns="288000" bIns="288000"/>
          <a:lstStyle/>
          <a:p>
            <a:endParaRPr lang="en-US" sz="3600" b="1" dirty="0">
              <a:latin typeface="Verdana" panose="020B0604030504040204" pitchFamily="34" charset="0"/>
              <a:ea typeface="Verdana" panose="020B0604030504040204" pitchFamily="34" charset="0"/>
              <a:cs typeface="Verdana" panose="020B0604030504040204" pitchFamily="34" charset="0"/>
            </a:endParaRPr>
          </a:p>
          <a:p>
            <a:endParaRPr lang="en-US" sz="3600" b="1" dirty="0">
              <a:latin typeface="Verdana" panose="020B0604030504040204" pitchFamily="34" charset="0"/>
              <a:ea typeface="Verdana" panose="020B0604030504040204" pitchFamily="34" charset="0"/>
              <a:cs typeface="Verdana" panose="020B0604030504040204" pitchFamily="34" charset="0"/>
            </a:endParaRPr>
          </a:p>
          <a:p>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052" name="Text Box 2"/>
          <p:cNvSpPr txBox="1">
            <a:spLocks noChangeArrowheads="1"/>
          </p:cNvSpPr>
          <p:nvPr/>
        </p:nvSpPr>
        <p:spPr bwMode="auto">
          <a:xfrm>
            <a:off x="3907079" y="343766"/>
            <a:ext cx="20166497" cy="4566141"/>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Check the colon: Colon Cancer in Clostridium </a:t>
            </a:r>
            <a:r>
              <a:rPr lang="en-US" sz="8001" b="1" i="1" dirty="0" err="1">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septicum</a:t>
            </a: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bacteremia</a:t>
            </a:r>
          </a:p>
          <a:p>
            <a:pPr algn="ctr">
              <a:buFont typeface="Arial" charset="0"/>
              <a:buNone/>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2968202" y="3085966"/>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4400" b="1" i="1" dirty="0">
                <a:solidFill>
                  <a:schemeClr val="bg1"/>
                </a:solidFill>
                <a:latin typeface="+mj-lt"/>
                <a:cs typeface="Arial" panose="020B0604020202020204" pitchFamily="34" charset="0"/>
              </a:rPr>
              <a:t>Sasha Singh</a:t>
            </a:r>
            <a:r>
              <a:rPr lang="en-GB" sz="4400" b="1" i="1" baseline="30000" dirty="0">
                <a:solidFill>
                  <a:schemeClr val="bg1"/>
                </a:solidFill>
                <a:latin typeface="+mj-lt"/>
                <a:cs typeface="Arial" panose="020B0604020202020204" pitchFamily="34" charset="0"/>
              </a:rPr>
              <a:t>1</a:t>
            </a:r>
            <a:r>
              <a:rPr lang="en-GB" sz="4400" b="1" i="1" dirty="0">
                <a:solidFill>
                  <a:schemeClr val="bg1"/>
                </a:solidFill>
                <a:latin typeface="+mj-lt"/>
                <a:cs typeface="Arial" panose="020B0604020202020204" pitchFamily="34" charset="0"/>
              </a:rPr>
              <a:t>, DO; Vijay Kata, DO; Dhruv Joshi, MD</a:t>
            </a:r>
          </a:p>
        </p:txBody>
      </p:sp>
      <p:sp>
        <p:nvSpPr>
          <p:cNvPr id="2060" name="Text Box 122"/>
          <p:cNvSpPr txBox="1">
            <a:spLocks noChangeArrowheads="1"/>
          </p:cNvSpPr>
          <p:nvPr/>
        </p:nvSpPr>
        <p:spPr bwMode="auto">
          <a:xfrm>
            <a:off x="304800" y="4572003"/>
            <a:ext cx="8701086" cy="8301632"/>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r>
              <a:rPr lang="en-US" sz="3600" dirty="0">
                <a:solidFill>
                  <a:srgbClr val="000000"/>
                </a:solidFill>
                <a:latin typeface="Open Sans" panose="020B0606030504020204" pitchFamily="34" charset="0"/>
              </a:rPr>
              <a:t> </a:t>
            </a:r>
          </a:p>
        </p:txBody>
      </p:sp>
      <p:sp>
        <p:nvSpPr>
          <p:cNvPr id="45" name="Text Box 122"/>
          <p:cNvSpPr txBox="1">
            <a:spLocks noChangeArrowheads="1"/>
          </p:cNvSpPr>
          <p:nvPr/>
        </p:nvSpPr>
        <p:spPr bwMode="auto">
          <a:xfrm>
            <a:off x="20831278" y="4560363"/>
            <a:ext cx="8200922" cy="14013965"/>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nSpc>
                <a:spcPct val="110000"/>
              </a:lnSpc>
              <a:defRPr/>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nSpc>
                <a:spcPct val="110000"/>
              </a:lnSpc>
              <a:defRPr/>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nSpc>
                <a:spcPct val="110000"/>
              </a:lnSpc>
              <a:defRPr/>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600" b="1" u="sng" dirty="0">
              <a:latin typeface="Open Sans"/>
              <a:cs typeface="+mn-cs"/>
            </a:endParaRPr>
          </a:p>
          <a:p>
            <a:pPr>
              <a:lnSpc>
                <a:spcPct val="110000"/>
              </a:lnSpc>
              <a:defRPr/>
            </a:pPr>
            <a:endParaRPr lang="en-US" sz="3401" b="1" u="sng"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solidFill>
                <a:schemeClr val="accent4">
                  <a:lumMod val="75000"/>
                </a:schemeClr>
              </a:solidFill>
              <a:latin typeface="Arial" charset="0"/>
              <a:cs typeface="+mn-cs"/>
            </a:endParaRP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4" name="Rectangle 3"/>
          <p:cNvSpPr/>
          <p:nvPr/>
        </p:nvSpPr>
        <p:spPr bwMode="auto">
          <a:xfrm>
            <a:off x="295835" y="12474746"/>
            <a:ext cx="8658005" cy="100042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endParaRPr lang="en-US" sz="3200" b="1" u="sng"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20840422" y="18574327"/>
            <a:ext cx="8191777" cy="3863615"/>
          </a:xfrm>
          <a:prstGeom prst="rect">
            <a:avLst/>
          </a:prstGeom>
          <a:solidFill>
            <a:schemeClr val="bg1"/>
          </a:solidFill>
        </p:spPr>
        <p:txBody>
          <a:bodyPr wrap="square" rtlCol="0">
            <a:spAutoFit/>
          </a:bodyPr>
          <a:lstStyle/>
          <a:p>
            <a:endParaRPr lang="en-US" dirty="0"/>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bwMode="auto">
          <a:xfrm>
            <a:off x="609600" y="381000"/>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688800" y="914400"/>
            <a:ext cx="4343400" cy="2677656"/>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rPr>
              <a:t>1</a:t>
            </a:r>
            <a:r>
              <a:rPr lang="en-GB" sz="3600" b="1" i="1" dirty="0">
                <a:solidFill>
                  <a:schemeClr val="bg1"/>
                </a:solidFill>
                <a:latin typeface="+mj-lt"/>
                <a:cs typeface="Arial" panose="020B0604020202020204" pitchFamily="34" charset="0"/>
              </a:rPr>
              <a:t>Ssingh@rhc.net</a:t>
            </a:r>
            <a:endParaRPr lang="en-US" sz="4000" b="1" i="1" dirty="0">
              <a:solidFill>
                <a:schemeClr val="bg1"/>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1ED16748-B8E9-0E4B-B194-AC3E3B44E01C}"/>
              </a:ext>
            </a:extLst>
          </p:cNvPr>
          <p:cNvSpPr txBox="1"/>
          <p:nvPr/>
        </p:nvSpPr>
        <p:spPr>
          <a:xfrm>
            <a:off x="461190" y="8652199"/>
            <a:ext cx="8251963" cy="9233297"/>
          </a:xfrm>
          <a:prstGeom prst="rect">
            <a:avLst/>
          </a:prstGeom>
          <a:noFill/>
        </p:spPr>
        <p:txBody>
          <a:bodyPr wrap="square" rtlCol="0">
            <a:spAutoFit/>
          </a:bodyPr>
          <a:lstStyle/>
          <a:p>
            <a:r>
              <a:rPr lang="en-US" sz="2700" dirty="0">
                <a:effectLst/>
                <a:latin typeface="Arial" panose="020B0604020202020204" pitchFamily="34" charset="0"/>
                <a:cs typeface="Arial" panose="020B0604020202020204" pitchFamily="34" charset="0"/>
              </a:rPr>
              <a:t>Here we present a case of a 65 year old female found to have Clostridium </a:t>
            </a:r>
            <a:r>
              <a:rPr lang="en-US" sz="2700" dirty="0" err="1">
                <a:effectLst/>
                <a:latin typeface="Arial" panose="020B0604020202020204" pitchFamily="34" charset="0"/>
                <a:cs typeface="Arial" panose="020B0604020202020204" pitchFamily="34" charset="0"/>
              </a:rPr>
              <a:t>Septicum</a:t>
            </a:r>
            <a:r>
              <a:rPr lang="en-US" sz="2700" dirty="0">
                <a:effectLst/>
                <a:latin typeface="Arial" panose="020B0604020202020204" pitchFamily="34" charset="0"/>
                <a:cs typeface="Arial" panose="020B0604020202020204" pitchFamily="34" charset="0"/>
              </a:rPr>
              <a:t> bacteremia associated with colon adenocarcinoma.</a:t>
            </a:r>
            <a:br>
              <a:rPr lang="en-US" sz="2700" dirty="0">
                <a:effectLst/>
                <a:latin typeface="Arial" panose="020B0604020202020204" pitchFamily="34" charset="0"/>
                <a:cs typeface="Arial" panose="020B0604020202020204" pitchFamily="34" charset="0"/>
              </a:rPr>
            </a:br>
            <a:r>
              <a:rPr lang="en-US" sz="2700" dirty="0">
                <a:effectLst/>
                <a:latin typeface="Arial" panose="020B0604020202020204" pitchFamily="34" charset="0"/>
                <a:cs typeface="Arial" panose="020B0604020202020204" pitchFamily="34" charset="0"/>
              </a:rPr>
              <a:t>The patient presented with intense lower right abdominal pain with associated vomiting that began two weeks prior to presentation. Subsequent imaging in the the emergency department with CT scan showing perforation noted along the mid portion of the ascending colon associated with a large mass that appeared to involve the distal cecum and ascending colon. Patient was started on empiric piperacillin/ tazobactam. Patient subsequently underwent emergent exploratory laparotomy and pathology from the right hemicolectomy showed adenocarcinoma the colon. Initial blood cultures obtained later grew clostridium </a:t>
            </a:r>
            <a:r>
              <a:rPr lang="en-US" sz="2700" dirty="0" err="1">
                <a:effectLst/>
                <a:latin typeface="Arial" panose="020B0604020202020204" pitchFamily="34" charset="0"/>
                <a:cs typeface="Arial" panose="020B0604020202020204" pitchFamily="34" charset="0"/>
              </a:rPr>
              <a:t>septicum</a:t>
            </a:r>
            <a:r>
              <a:rPr lang="en-US" sz="2700" dirty="0">
                <a:effectLst/>
                <a:latin typeface="Arial" panose="020B0604020202020204" pitchFamily="34" charset="0"/>
                <a:cs typeface="Arial" panose="020B0604020202020204" pitchFamily="34" charset="0"/>
              </a:rPr>
              <a:t>, a gram variable bacilli. Antibiotics were later adjusted according to susceptibilities. A PET scan was performed upon discharge showing progression of metastatic disease with enlarging hepatic lesions and a right lower lobe lung nodule.</a:t>
            </a:r>
            <a:br>
              <a:rPr lang="en-US" sz="2700" dirty="0">
                <a:effectLst/>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8057119-1A53-6342-A4C9-45731167A236}"/>
              </a:ext>
            </a:extLst>
          </p:cNvPr>
          <p:cNvSpPr txBox="1"/>
          <p:nvPr/>
        </p:nvSpPr>
        <p:spPr>
          <a:xfrm>
            <a:off x="20993077" y="5220006"/>
            <a:ext cx="8192543" cy="7017306"/>
          </a:xfrm>
          <a:prstGeom prst="rect">
            <a:avLst/>
          </a:prstGeom>
          <a:noFill/>
        </p:spPr>
        <p:txBody>
          <a:bodyPr wrap="square" rtlCol="0">
            <a:spAutoFit/>
          </a:bodyPr>
          <a:lstStyle/>
          <a:p>
            <a:r>
              <a:rPr lang="en-US" sz="2500" dirty="0">
                <a:effectLst/>
                <a:latin typeface="Arial" panose="020B0604020202020204" pitchFamily="34" charset="0"/>
                <a:cs typeface="Arial" panose="020B0604020202020204" pitchFamily="34" charset="0"/>
              </a:rPr>
              <a:t>Clostridium </a:t>
            </a:r>
            <a:r>
              <a:rPr lang="en-US" sz="2500" dirty="0" err="1">
                <a:effectLst/>
                <a:latin typeface="Arial" panose="020B0604020202020204" pitchFamily="34" charset="0"/>
                <a:cs typeface="Arial" panose="020B0604020202020204" pitchFamily="34" charset="0"/>
              </a:rPr>
              <a:t>septicum</a:t>
            </a:r>
            <a:r>
              <a:rPr lang="en-US" sz="2500" dirty="0">
                <a:effectLst/>
                <a:latin typeface="Arial" panose="020B0604020202020204" pitchFamily="34" charset="0"/>
                <a:cs typeface="Arial" panose="020B0604020202020204" pitchFamily="34" charset="0"/>
              </a:rPr>
              <a:t> bacteremia has been shown to have rates as high as 50% to 80% association with colon cancer in small studies. </a:t>
            </a:r>
            <a:r>
              <a:rPr lang="en-US" sz="2500" dirty="0">
                <a:latin typeface="Arial" panose="020B0604020202020204" pitchFamily="34" charset="0"/>
                <a:cs typeface="Arial" panose="020B0604020202020204" pitchFamily="34" charset="0"/>
              </a:rPr>
              <a:t>I</a:t>
            </a:r>
            <a:r>
              <a:rPr lang="en-US" sz="2500" b="0" i="0" dirty="0">
                <a:effectLst/>
                <a:latin typeface="Arial" panose="020B0604020202020204" pitchFamily="34" charset="0"/>
                <a:cs typeface="Arial" panose="020B0604020202020204" pitchFamily="34" charset="0"/>
              </a:rPr>
              <a:t>t is thought that disruption of the normal mucosal barrier caused by mucosal ulceration of the </a:t>
            </a:r>
            <a:r>
              <a:rPr lang="en-US" sz="2500" b="0" i="0" dirty="0" err="1">
                <a:effectLst/>
                <a:latin typeface="Arial" panose="020B0604020202020204" pitchFamily="34" charset="0"/>
                <a:cs typeface="Arial" panose="020B0604020202020204" pitchFamily="34" charset="0"/>
              </a:rPr>
              <a:t>tumour</a:t>
            </a:r>
            <a:r>
              <a:rPr lang="en-US" sz="2500" b="0" i="0" dirty="0">
                <a:effectLst/>
                <a:latin typeface="Arial" panose="020B0604020202020204" pitchFamily="34" charset="0"/>
                <a:cs typeface="Arial" panose="020B0604020202020204" pitchFamily="34" charset="0"/>
              </a:rPr>
              <a:t> surface and </a:t>
            </a:r>
            <a:r>
              <a:rPr lang="en-US" sz="2500" b="0" i="0" dirty="0" err="1">
                <a:effectLst/>
                <a:latin typeface="Arial" panose="020B0604020202020204" pitchFamily="34" charset="0"/>
                <a:cs typeface="Arial" panose="020B0604020202020204" pitchFamily="34" charset="0"/>
              </a:rPr>
              <a:t>haematogenous</a:t>
            </a:r>
            <a:r>
              <a:rPr lang="en-US" sz="2500" b="0" i="0" dirty="0">
                <a:effectLst/>
                <a:latin typeface="Arial" panose="020B0604020202020204" pitchFamily="34" charset="0"/>
                <a:cs typeface="Arial" panose="020B0604020202020204" pitchFamily="34" charset="0"/>
              </a:rPr>
              <a:t> invasion allow a portal of entry for the bacteria.  </a:t>
            </a:r>
            <a:r>
              <a:rPr lang="en-US" sz="2500" dirty="0">
                <a:effectLst/>
                <a:latin typeface="Arial" panose="020B0604020202020204" pitchFamily="34" charset="0"/>
                <a:cs typeface="Arial" panose="020B0604020202020204" pitchFamily="34" charset="0"/>
              </a:rPr>
              <a:t>Prompt treatment of Clostridium </a:t>
            </a:r>
            <a:r>
              <a:rPr lang="en-US" sz="2500" dirty="0" err="1">
                <a:effectLst/>
                <a:latin typeface="Arial" panose="020B0604020202020204" pitchFamily="34" charset="0"/>
                <a:cs typeface="Arial" panose="020B0604020202020204" pitchFamily="34" charset="0"/>
              </a:rPr>
              <a:t>septicum</a:t>
            </a:r>
            <a:r>
              <a:rPr lang="en-US" sz="2500" dirty="0">
                <a:effectLst/>
                <a:latin typeface="Arial" panose="020B0604020202020204" pitchFamily="34" charset="0"/>
                <a:cs typeface="Arial" panose="020B0604020202020204" pitchFamily="34" charset="0"/>
              </a:rPr>
              <a:t> bacteremia with antibiotics and source control such as bowel resection are important for a good prognosis. Clostridium </a:t>
            </a:r>
            <a:r>
              <a:rPr lang="en-US" sz="2500" dirty="0" err="1">
                <a:effectLst/>
                <a:latin typeface="Arial" panose="020B0604020202020204" pitchFamily="34" charset="0"/>
                <a:cs typeface="Arial" panose="020B0604020202020204" pitchFamily="34" charset="0"/>
              </a:rPr>
              <a:t>septicum</a:t>
            </a:r>
            <a:r>
              <a:rPr lang="en-US" sz="2500" dirty="0">
                <a:effectLst/>
                <a:latin typeface="Arial" panose="020B0604020202020204" pitchFamily="34" charset="0"/>
                <a:cs typeface="Arial" panose="020B0604020202020204" pitchFamily="34" charset="0"/>
              </a:rPr>
              <a:t> bacteremia remains extremely rare, however can alert physicians for underlying colorectal cancer. In addition, clinicians should be on the lookout for Clostridium </a:t>
            </a:r>
            <a:r>
              <a:rPr lang="en-US" sz="2500" dirty="0" err="1">
                <a:effectLst/>
                <a:latin typeface="Arial" panose="020B0604020202020204" pitchFamily="34" charset="0"/>
                <a:cs typeface="Arial" panose="020B0604020202020204" pitchFamily="34" charset="0"/>
              </a:rPr>
              <a:t>septicum</a:t>
            </a:r>
            <a:r>
              <a:rPr lang="en-US" sz="2500" dirty="0">
                <a:effectLst/>
                <a:latin typeface="Arial" panose="020B0604020202020204" pitchFamily="34" charset="0"/>
                <a:cs typeface="Arial" panose="020B0604020202020204" pitchFamily="34" charset="0"/>
              </a:rPr>
              <a:t> in patients who develop a gram positive bacteremia who have radiological findings consistent with possible colorectal malignancy.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p:txBody>
      </p:sp>
      <p:sp>
        <p:nvSpPr>
          <p:cNvPr id="19" name="Google Shape;99;p1">
            <a:extLst>
              <a:ext uri="{FF2B5EF4-FFF2-40B4-BE49-F238E27FC236}">
                <a16:creationId xmlns:a16="http://schemas.microsoft.com/office/drawing/2014/main" id="{9A58A1A3-0528-784C-AE23-6DB0616C5266}"/>
              </a:ext>
            </a:extLst>
          </p:cNvPr>
          <p:cNvSpPr txBox="1"/>
          <p:nvPr/>
        </p:nvSpPr>
        <p:spPr>
          <a:xfrm>
            <a:off x="8914757" y="4917570"/>
            <a:ext cx="11756925" cy="2848989"/>
          </a:xfrm>
          <a:prstGeom prst="rect">
            <a:avLst/>
          </a:prstGeom>
          <a:noFill/>
          <a:ln>
            <a:noFill/>
          </a:ln>
        </p:spPr>
        <p:txBody>
          <a:bodyPr spcFirstLastPara="1" wrap="square" lIns="129071" tIns="64518" rIns="129071" bIns="64518" anchor="t" anchorCtr="0">
            <a:spAutoFit/>
          </a:bodyPr>
          <a:lstStyle/>
          <a:p>
            <a:pPr algn="ctr">
              <a:spcBef>
                <a:spcPts val="2000"/>
              </a:spcBef>
            </a:pPr>
            <a:r>
              <a:rPr lang="en-US" sz="4000" b="0" i="0" dirty="0" err="1">
                <a:solidFill>
                  <a:schemeClr val="bg1"/>
                </a:solidFill>
                <a:effectLst/>
                <a:latin typeface="Arial" panose="020B0604020202020204" pitchFamily="34" charset="0"/>
                <a:cs typeface="Arial" panose="020B0604020202020204" pitchFamily="34" charset="0"/>
              </a:rPr>
              <a:t>C.septicum</a:t>
            </a:r>
            <a:r>
              <a:rPr lang="en-US" sz="4000" b="0" i="0" dirty="0">
                <a:solidFill>
                  <a:schemeClr val="bg1"/>
                </a:solidFill>
                <a:effectLst/>
                <a:latin typeface="Arial" panose="020B0604020202020204" pitchFamily="34" charset="0"/>
                <a:cs typeface="Arial" panose="020B0604020202020204" pitchFamily="34" charset="0"/>
              </a:rPr>
              <a:t> infection should be borne in mind in patients with an underlying malignancy and have signs of sepsis. </a:t>
            </a:r>
            <a:r>
              <a:rPr lang="en-US" sz="4000" b="1" i="0" dirty="0">
                <a:solidFill>
                  <a:schemeClr val="bg1"/>
                </a:solidFill>
                <a:effectLst/>
                <a:latin typeface="Arial" panose="020B0604020202020204" pitchFamily="34" charset="0"/>
                <a:cs typeface="Arial" panose="020B0604020202020204" pitchFamily="34" charset="0"/>
              </a:rPr>
              <a:t>Timely diagnosis is of the utmost importance for proper treatment.  </a:t>
            </a:r>
          </a:p>
        </p:txBody>
      </p:sp>
      <p:sp>
        <p:nvSpPr>
          <p:cNvPr id="11" name="TextBox 10">
            <a:extLst>
              <a:ext uri="{FF2B5EF4-FFF2-40B4-BE49-F238E27FC236}">
                <a16:creationId xmlns:a16="http://schemas.microsoft.com/office/drawing/2014/main" id="{8497305D-67D7-AD45-9771-105AD8CAA4CD}"/>
              </a:ext>
            </a:extLst>
          </p:cNvPr>
          <p:cNvSpPr txBox="1"/>
          <p:nvPr/>
        </p:nvSpPr>
        <p:spPr>
          <a:xfrm>
            <a:off x="380119" y="5437651"/>
            <a:ext cx="8022482" cy="2677656"/>
          </a:xfrm>
          <a:prstGeom prst="rect">
            <a:avLst/>
          </a:prstGeom>
          <a:noFill/>
        </p:spPr>
        <p:txBody>
          <a:bodyPr wrap="square" rtlCol="0">
            <a:spAutoFit/>
          </a:bodyPr>
          <a:lstStyle/>
          <a:p>
            <a:r>
              <a:rPr lang="en-US" sz="2400" dirty="0">
                <a:effectLst/>
                <a:latin typeface="ArialMT"/>
              </a:rPr>
              <a:t>Clostridium </a:t>
            </a:r>
            <a:r>
              <a:rPr lang="en-US" sz="2400" dirty="0" err="1">
                <a:effectLst/>
                <a:latin typeface="ArialMT"/>
              </a:rPr>
              <a:t>septicum</a:t>
            </a:r>
            <a:r>
              <a:rPr lang="en-US" sz="2400" dirty="0">
                <a:effectLst/>
                <a:latin typeface="ArialMT"/>
              </a:rPr>
              <a:t> is an anerobic gram positive forming bacillus which is commonly associated with spontaneous gas gangrene but also has associations with colonic malignancy. Though rare and uncommon diagnosis, clinicians should be aware and prompt recognition of this association may lead to improved outcomes. </a:t>
            </a:r>
          </a:p>
          <a:p>
            <a:endParaRPr lang="en-US" sz="2400" dirty="0">
              <a:effectLst/>
            </a:endParaRPr>
          </a:p>
        </p:txBody>
      </p:sp>
      <p:sp>
        <p:nvSpPr>
          <p:cNvPr id="22" name="Google Shape;103;p1">
            <a:extLst>
              <a:ext uri="{FF2B5EF4-FFF2-40B4-BE49-F238E27FC236}">
                <a16:creationId xmlns:a16="http://schemas.microsoft.com/office/drawing/2014/main" id="{29533B47-1B26-6442-8F28-B4F484085E1B}"/>
              </a:ext>
            </a:extLst>
          </p:cNvPr>
          <p:cNvSpPr/>
          <p:nvPr/>
        </p:nvSpPr>
        <p:spPr>
          <a:xfrm>
            <a:off x="348391" y="4655870"/>
            <a:ext cx="8578224" cy="518899"/>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23" name="Google Shape;104;p1">
            <a:extLst>
              <a:ext uri="{FF2B5EF4-FFF2-40B4-BE49-F238E27FC236}">
                <a16:creationId xmlns:a16="http://schemas.microsoft.com/office/drawing/2014/main" id="{3B79E198-29F8-AF4F-AE8B-8EECFE16553B}"/>
              </a:ext>
            </a:extLst>
          </p:cNvPr>
          <p:cNvSpPr/>
          <p:nvPr/>
        </p:nvSpPr>
        <p:spPr>
          <a:xfrm>
            <a:off x="2573222" y="4764696"/>
            <a:ext cx="3895964" cy="406474"/>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BACKGROUND</a:t>
            </a:r>
            <a:endParaRPr sz="2500" dirty="0"/>
          </a:p>
        </p:txBody>
      </p:sp>
      <p:sp>
        <p:nvSpPr>
          <p:cNvPr id="24" name="Google Shape;103;p1">
            <a:extLst>
              <a:ext uri="{FF2B5EF4-FFF2-40B4-BE49-F238E27FC236}">
                <a16:creationId xmlns:a16="http://schemas.microsoft.com/office/drawing/2014/main" id="{41C69ED2-09CB-2E4B-85B2-B458A40FEBCD}"/>
              </a:ext>
            </a:extLst>
          </p:cNvPr>
          <p:cNvSpPr/>
          <p:nvPr/>
        </p:nvSpPr>
        <p:spPr>
          <a:xfrm>
            <a:off x="380119" y="8003356"/>
            <a:ext cx="8530410" cy="467445"/>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25" name="Google Shape;104;p1">
            <a:extLst>
              <a:ext uri="{FF2B5EF4-FFF2-40B4-BE49-F238E27FC236}">
                <a16:creationId xmlns:a16="http://schemas.microsoft.com/office/drawing/2014/main" id="{EADA4B57-E08C-B34C-A363-E69C58203C0A}"/>
              </a:ext>
            </a:extLst>
          </p:cNvPr>
          <p:cNvSpPr/>
          <p:nvPr/>
        </p:nvSpPr>
        <p:spPr>
          <a:xfrm>
            <a:off x="2384034" y="8039701"/>
            <a:ext cx="3895964"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CASE STUDY</a:t>
            </a:r>
            <a:endParaRPr sz="2500" dirty="0"/>
          </a:p>
        </p:txBody>
      </p:sp>
      <p:sp>
        <p:nvSpPr>
          <p:cNvPr id="26" name="Google Shape;103;p1">
            <a:extLst>
              <a:ext uri="{FF2B5EF4-FFF2-40B4-BE49-F238E27FC236}">
                <a16:creationId xmlns:a16="http://schemas.microsoft.com/office/drawing/2014/main" id="{A71A2E57-8BFA-CC4D-9ED4-93F74BDBAD62}"/>
              </a:ext>
            </a:extLst>
          </p:cNvPr>
          <p:cNvSpPr/>
          <p:nvPr/>
        </p:nvSpPr>
        <p:spPr>
          <a:xfrm>
            <a:off x="20873285" y="4635017"/>
            <a:ext cx="8039123" cy="492542"/>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27" name="Google Shape;104;p1">
            <a:extLst>
              <a:ext uri="{FF2B5EF4-FFF2-40B4-BE49-F238E27FC236}">
                <a16:creationId xmlns:a16="http://schemas.microsoft.com/office/drawing/2014/main" id="{A8BE8F13-1607-3B43-AC4A-F40918FF44CC}"/>
              </a:ext>
            </a:extLst>
          </p:cNvPr>
          <p:cNvSpPr/>
          <p:nvPr/>
        </p:nvSpPr>
        <p:spPr>
          <a:xfrm>
            <a:off x="22583439" y="4680429"/>
            <a:ext cx="3895964"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DISCUSSION</a:t>
            </a:r>
            <a:endParaRPr sz="2500" dirty="0"/>
          </a:p>
        </p:txBody>
      </p:sp>
      <p:sp>
        <p:nvSpPr>
          <p:cNvPr id="28" name="Google Shape;103;p1">
            <a:extLst>
              <a:ext uri="{FF2B5EF4-FFF2-40B4-BE49-F238E27FC236}">
                <a16:creationId xmlns:a16="http://schemas.microsoft.com/office/drawing/2014/main" id="{A92876AB-6760-8244-9003-5EE5CA3397BD}"/>
              </a:ext>
            </a:extLst>
          </p:cNvPr>
          <p:cNvSpPr/>
          <p:nvPr/>
        </p:nvSpPr>
        <p:spPr>
          <a:xfrm>
            <a:off x="21015179" y="19967782"/>
            <a:ext cx="7738144" cy="534348"/>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29" name="Google Shape;104;p1">
            <a:extLst>
              <a:ext uri="{FF2B5EF4-FFF2-40B4-BE49-F238E27FC236}">
                <a16:creationId xmlns:a16="http://schemas.microsoft.com/office/drawing/2014/main" id="{AD2C53CF-BFE7-684A-82A7-36EC1CCCDF57}"/>
              </a:ext>
            </a:extLst>
          </p:cNvPr>
          <p:cNvSpPr/>
          <p:nvPr/>
        </p:nvSpPr>
        <p:spPr>
          <a:xfrm>
            <a:off x="22740818" y="20049855"/>
            <a:ext cx="3895964"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REFERENCES</a:t>
            </a:r>
            <a:endParaRPr sz="2500" dirty="0"/>
          </a:p>
        </p:txBody>
      </p:sp>
      <p:pic>
        <p:nvPicPr>
          <p:cNvPr id="15" name="Picture 14" descr="A close-up of a chest x-ray&#10;&#10;Description automatically generated">
            <a:extLst>
              <a:ext uri="{FF2B5EF4-FFF2-40B4-BE49-F238E27FC236}">
                <a16:creationId xmlns:a16="http://schemas.microsoft.com/office/drawing/2014/main" id="{A0AD95A7-576F-D54B-ACA4-6AB2CC53A5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08612" y="10752095"/>
            <a:ext cx="5530241" cy="4181747"/>
          </a:xfrm>
          <a:prstGeom prst="rect">
            <a:avLst/>
          </a:prstGeom>
        </p:spPr>
      </p:pic>
      <p:pic>
        <p:nvPicPr>
          <p:cNvPr id="17" name="Picture 16" descr="A close-up of a chest x-ray&#10;&#10;Description automatically generated">
            <a:extLst>
              <a:ext uri="{FF2B5EF4-FFF2-40B4-BE49-F238E27FC236}">
                <a16:creationId xmlns:a16="http://schemas.microsoft.com/office/drawing/2014/main" id="{64F19BBC-EE22-6D4B-B05B-09CDBC9986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7050" y="10752095"/>
            <a:ext cx="5510277" cy="4172805"/>
          </a:xfrm>
          <a:prstGeom prst="rect">
            <a:avLst/>
          </a:prstGeom>
        </p:spPr>
      </p:pic>
      <p:pic>
        <p:nvPicPr>
          <p:cNvPr id="21" name="Picture 20" descr="A close-up of a ct scan&#10;&#10;Description automatically generated">
            <a:extLst>
              <a:ext uri="{FF2B5EF4-FFF2-40B4-BE49-F238E27FC236}">
                <a16:creationId xmlns:a16="http://schemas.microsoft.com/office/drawing/2014/main" id="{190931FC-57C7-084B-ADEE-83CD320B16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189" y="18042654"/>
            <a:ext cx="4012148" cy="3035808"/>
          </a:xfrm>
          <a:prstGeom prst="rect">
            <a:avLst/>
          </a:prstGeom>
        </p:spPr>
      </p:pic>
      <p:pic>
        <p:nvPicPr>
          <p:cNvPr id="31" name="Picture 30" descr="A close-up of an x-ray of a body&#10;&#10;Description automatically generated">
            <a:extLst>
              <a:ext uri="{FF2B5EF4-FFF2-40B4-BE49-F238E27FC236}">
                <a16:creationId xmlns:a16="http://schemas.microsoft.com/office/drawing/2014/main" id="{6FC25D96-E305-5446-8BAC-3CBD77BF01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0310" y="18041557"/>
            <a:ext cx="4006509" cy="3038002"/>
          </a:xfrm>
          <a:prstGeom prst="rect">
            <a:avLst/>
          </a:prstGeom>
        </p:spPr>
      </p:pic>
      <p:pic>
        <p:nvPicPr>
          <p:cNvPr id="35" name="Picture 34" descr="A close-up of an x-ray&#10;&#10;Description automatically generated">
            <a:extLst>
              <a:ext uri="{FF2B5EF4-FFF2-40B4-BE49-F238E27FC236}">
                <a16:creationId xmlns:a16="http://schemas.microsoft.com/office/drawing/2014/main" id="{5C89B3D4-9EA8-C246-9DAE-7C9A95EEFA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27718" y="15108547"/>
            <a:ext cx="5511665" cy="4497887"/>
          </a:xfrm>
          <a:prstGeom prst="rect">
            <a:avLst/>
          </a:prstGeom>
        </p:spPr>
      </p:pic>
      <p:pic>
        <p:nvPicPr>
          <p:cNvPr id="37" name="Picture 36" descr="A close-up of an x-ray of a human body&#10;&#10;Description automatically generated">
            <a:extLst>
              <a:ext uri="{FF2B5EF4-FFF2-40B4-BE49-F238E27FC236}">
                <a16:creationId xmlns:a16="http://schemas.microsoft.com/office/drawing/2014/main" id="{068296F7-2C33-C841-8299-0B0E73F5884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22217" y="15112249"/>
            <a:ext cx="5507490" cy="4471416"/>
          </a:xfrm>
          <a:prstGeom prst="rect">
            <a:avLst/>
          </a:prstGeom>
        </p:spPr>
      </p:pic>
      <p:pic>
        <p:nvPicPr>
          <p:cNvPr id="39" name="Picture 38" descr="A close-up of an x-ray&#10;&#10;Description automatically generated">
            <a:extLst>
              <a:ext uri="{FF2B5EF4-FFF2-40B4-BE49-F238E27FC236}">
                <a16:creationId xmlns:a16="http://schemas.microsoft.com/office/drawing/2014/main" id="{9BE8657E-D376-934D-9BBA-4E2A515832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015179" y="11966541"/>
            <a:ext cx="3359644" cy="3565548"/>
          </a:xfrm>
          <a:prstGeom prst="rect">
            <a:avLst/>
          </a:prstGeom>
        </p:spPr>
      </p:pic>
      <p:pic>
        <p:nvPicPr>
          <p:cNvPr id="41" name="Picture 40" descr="A close-up of a person's body&#10;&#10;Description automatically generated">
            <a:extLst>
              <a:ext uri="{FF2B5EF4-FFF2-40B4-BE49-F238E27FC236}">
                <a16:creationId xmlns:a16="http://schemas.microsoft.com/office/drawing/2014/main" id="{F6B0F3C3-5529-4D43-8702-50C7B81D5E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034256" y="16547614"/>
            <a:ext cx="3526233" cy="3242469"/>
          </a:xfrm>
          <a:prstGeom prst="rect">
            <a:avLst/>
          </a:prstGeom>
        </p:spPr>
      </p:pic>
      <p:sp>
        <p:nvSpPr>
          <p:cNvPr id="48" name="Google Shape;103;p1">
            <a:extLst>
              <a:ext uri="{FF2B5EF4-FFF2-40B4-BE49-F238E27FC236}">
                <a16:creationId xmlns:a16="http://schemas.microsoft.com/office/drawing/2014/main" id="{4961F828-FC81-CC40-9DB1-90B088D4D2B3}"/>
              </a:ext>
            </a:extLst>
          </p:cNvPr>
          <p:cNvSpPr/>
          <p:nvPr/>
        </p:nvSpPr>
        <p:spPr>
          <a:xfrm>
            <a:off x="20984698" y="11126111"/>
            <a:ext cx="7896525" cy="586675"/>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49" name="Google Shape;104;p1">
            <a:extLst>
              <a:ext uri="{FF2B5EF4-FFF2-40B4-BE49-F238E27FC236}">
                <a16:creationId xmlns:a16="http://schemas.microsoft.com/office/drawing/2014/main" id="{4A43181B-DE53-8F4E-B372-D8E1D5825980}"/>
              </a:ext>
            </a:extLst>
          </p:cNvPr>
          <p:cNvSpPr/>
          <p:nvPr/>
        </p:nvSpPr>
        <p:spPr>
          <a:xfrm>
            <a:off x="22346727" y="11182962"/>
            <a:ext cx="4624411"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FIGURE 2</a:t>
            </a:r>
            <a:endParaRPr sz="2500" dirty="0"/>
          </a:p>
        </p:txBody>
      </p:sp>
      <p:sp>
        <p:nvSpPr>
          <p:cNvPr id="50" name="Google Shape;103;p1">
            <a:extLst>
              <a:ext uri="{FF2B5EF4-FFF2-40B4-BE49-F238E27FC236}">
                <a16:creationId xmlns:a16="http://schemas.microsoft.com/office/drawing/2014/main" id="{68D22F7C-358C-DD46-8C7A-E53ABDD5DC8C}"/>
              </a:ext>
            </a:extLst>
          </p:cNvPr>
          <p:cNvSpPr/>
          <p:nvPr/>
        </p:nvSpPr>
        <p:spPr>
          <a:xfrm>
            <a:off x="20984698" y="15735539"/>
            <a:ext cx="7634631" cy="518946"/>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51" name="Google Shape;104;p1">
            <a:extLst>
              <a:ext uri="{FF2B5EF4-FFF2-40B4-BE49-F238E27FC236}">
                <a16:creationId xmlns:a16="http://schemas.microsoft.com/office/drawing/2014/main" id="{37364BCF-9ACC-774E-A702-0AE423A3EE58}"/>
              </a:ext>
            </a:extLst>
          </p:cNvPr>
          <p:cNvSpPr/>
          <p:nvPr/>
        </p:nvSpPr>
        <p:spPr>
          <a:xfrm>
            <a:off x="22244430" y="15795739"/>
            <a:ext cx="4624411"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FIGURE 3</a:t>
            </a:r>
            <a:endParaRPr sz="2500" dirty="0"/>
          </a:p>
        </p:txBody>
      </p:sp>
      <p:sp>
        <p:nvSpPr>
          <p:cNvPr id="52" name="Google Shape;103;p1">
            <a:extLst>
              <a:ext uri="{FF2B5EF4-FFF2-40B4-BE49-F238E27FC236}">
                <a16:creationId xmlns:a16="http://schemas.microsoft.com/office/drawing/2014/main" id="{4286ACF9-99BA-3A45-A56B-CDA077A54096}"/>
              </a:ext>
            </a:extLst>
          </p:cNvPr>
          <p:cNvSpPr/>
          <p:nvPr/>
        </p:nvSpPr>
        <p:spPr>
          <a:xfrm>
            <a:off x="461189" y="17441847"/>
            <a:ext cx="8448048" cy="442933"/>
          </a:xfrm>
          <a:prstGeom prst="rect">
            <a:avLst/>
          </a:prstGeom>
          <a:solidFill>
            <a:srgbClr val="105963"/>
          </a:solidFill>
          <a:ln>
            <a:noFill/>
          </a:ln>
        </p:spPr>
        <p:txBody>
          <a:bodyPr spcFirstLastPara="1" wrap="square" lIns="129071" tIns="64518" rIns="129071" bIns="64518" anchor="t" anchorCtr="0">
            <a:noAutofit/>
          </a:bodyPr>
          <a:lstStyle/>
          <a:p>
            <a:endParaRPr sz="3025">
              <a:solidFill>
                <a:schemeClr val="lt1"/>
              </a:solidFill>
            </a:endParaRPr>
          </a:p>
        </p:txBody>
      </p:sp>
      <p:sp>
        <p:nvSpPr>
          <p:cNvPr id="53" name="Google Shape;104;p1">
            <a:extLst>
              <a:ext uri="{FF2B5EF4-FFF2-40B4-BE49-F238E27FC236}">
                <a16:creationId xmlns:a16="http://schemas.microsoft.com/office/drawing/2014/main" id="{0C442201-FF66-C541-8935-4D098D7E956A}"/>
              </a:ext>
            </a:extLst>
          </p:cNvPr>
          <p:cNvSpPr/>
          <p:nvPr/>
        </p:nvSpPr>
        <p:spPr>
          <a:xfrm>
            <a:off x="2079154" y="17441847"/>
            <a:ext cx="4624411" cy="384383"/>
          </a:xfrm>
          <a:prstGeom prst="rect">
            <a:avLst/>
          </a:prstGeom>
          <a:solidFill>
            <a:srgbClr val="105963"/>
          </a:solidFill>
          <a:ln>
            <a:noFill/>
          </a:ln>
        </p:spPr>
        <p:txBody>
          <a:bodyPr spcFirstLastPara="1" wrap="square" lIns="0" tIns="0" rIns="0" bIns="0" anchor="t" anchorCtr="0">
            <a:spAutoFit/>
          </a:bodyPr>
          <a:lstStyle/>
          <a:p>
            <a:pPr algn="ctr"/>
            <a:r>
              <a:rPr lang="en-US" sz="2500" b="1" dirty="0">
                <a:solidFill>
                  <a:schemeClr val="lt1"/>
                </a:solidFill>
              </a:rPr>
              <a:t>FIGURE 1</a:t>
            </a:r>
            <a:endParaRPr sz="2500" dirty="0"/>
          </a:p>
        </p:txBody>
      </p:sp>
      <p:sp>
        <p:nvSpPr>
          <p:cNvPr id="42" name="TextBox 41">
            <a:extLst>
              <a:ext uri="{FF2B5EF4-FFF2-40B4-BE49-F238E27FC236}">
                <a16:creationId xmlns:a16="http://schemas.microsoft.com/office/drawing/2014/main" id="{5EF048A1-C999-BB42-843A-E3E2834593AF}"/>
              </a:ext>
            </a:extLst>
          </p:cNvPr>
          <p:cNvSpPr txBox="1"/>
          <p:nvPr/>
        </p:nvSpPr>
        <p:spPr>
          <a:xfrm>
            <a:off x="529361" y="21236336"/>
            <a:ext cx="8251963"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Figure 1- CT abdomen pelvis with contrast in axial view demonstrating a</a:t>
            </a:r>
            <a:r>
              <a:rPr lang="en-US" sz="1800" dirty="0">
                <a:effectLst/>
                <a:latin typeface="Arial" panose="020B0604020202020204" pitchFamily="34" charset="0"/>
                <a:cs typeface="Arial" panose="020B0604020202020204" pitchFamily="34" charset="0"/>
              </a:rPr>
              <a:t>cute perforation of the cecum and ascending colon. Imaging findings are highly concerning for a right colonic malignancy as the cause of perforation. </a:t>
            </a:r>
            <a:endParaRPr lang="en-US" dirty="0"/>
          </a:p>
        </p:txBody>
      </p:sp>
      <p:sp>
        <p:nvSpPr>
          <p:cNvPr id="43" name="TextBox 42">
            <a:extLst>
              <a:ext uri="{FF2B5EF4-FFF2-40B4-BE49-F238E27FC236}">
                <a16:creationId xmlns:a16="http://schemas.microsoft.com/office/drawing/2014/main" id="{52D9F70C-60D6-5843-A891-5C9F6E8958D3}"/>
              </a:ext>
            </a:extLst>
          </p:cNvPr>
          <p:cNvSpPr txBox="1"/>
          <p:nvPr/>
        </p:nvSpPr>
        <p:spPr>
          <a:xfrm>
            <a:off x="9377873" y="19760156"/>
            <a:ext cx="11116914" cy="281615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CT Abdomen Pelvis with contrast:  Axial view Top right and Top left- A</a:t>
            </a:r>
            <a:r>
              <a:rPr lang="en-US" sz="2000" dirty="0">
                <a:solidFill>
                  <a:schemeClr val="bg1"/>
                </a:solidFill>
                <a:effectLst/>
                <a:latin typeface="Arial" panose="020B0604020202020204" pitchFamily="34" charset="0"/>
                <a:cs typeface="Arial" panose="020B0604020202020204" pitchFamily="34" charset="0"/>
              </a:rPr>
              <a:t>t least 2 presumed necrotic right pulmonary nodules are concerning for metastatic disease given the colonic findings. </a:t>
            </a:r>
            <a:r>
              <a:rPr lang="en-US" sz="2000" dirty="0">
                <a:solidFill>
                  <a:schemeClr val="bg1"/>
                </a:solidFill>
                <a:latin typeface="Arial" panose="020B0604020202020204" pitchFamily="34" charset="0"/>
                <a:cs typeface="Arial" panose="020B0604020202020204" pitchFamily="34" charset="0"/>
              </a:rPr>
              <a:t>Coronal View Bottom right and Bottom left redemonstrating acute perforation as well as </a:t>
            </a:r>
            <a:r>
              <a:rPr lang="en-US" sz="2000" dirty="0">
                <a:solidFill>
                  <a:schemeClr val="bg1"/>
                </a:solidFill>
                <a:effectLst/>
                <a:latin typeface="Arial" panose="020B0604020202020204" pitchFamily="34" charset="0"/>
                <a:cs typeface="Arial" panose="020B0604020202020204" pitchFamily="34" charset="0"/>
              </a:rPr>
              <a:t>upstream dilation of the small bowel which may reflect ileus or developing bowel obstruction. There is also reactive ascites and inflammation throughout the abdominal mesentery.</a:t>
            </a:r>
          </a:p>
          <a:p>
            <a:endParaRPr lang="en-US" sz="2000" dirty="0">
              <a:effectLst/>
              <a:latin typeface="Arial" panose="020B0604020202020204" pitchFamily="34" charset="0"/>
              <a:cs typeface="Arial" panose="020B0604020202020204" pitchFamily="34" charset="0"/>
            </a:endParaRPr>
          </a:p>
          <a:p>
            <a:endParaRPr lang="en-US" dirty="0">
              <a:effectLst/>
              <a:latin typeface="Helvetica Neue" panose="02000503000000020004" pitchFamily="2" charset="0"/>
            </a:endParaRPr>
          </a:p>
          <a:p>
            <a:endParaRPr lang="en-US" dirty="0"/>
          </a:p>
          <a:p>
            <a:r>
              <a:rPr lang="en-US" dirty="0">
                <a:solidFill>
                  <a:schemeClr val="bg1"/>
                </a:solidFill>
              </a:rPr>
              <a:t>Disclosures-Authors had no Disclosures</a:t>
            </a:r>
          </a:p>
        </p:txBody>
      </p:sp>
      <p:sp>
        <p:nvSpPr>
          <p:cNvPr id="44" name="TextBox 43">
            <a:extLst>
              <a:ext uri="{FF2B5EF4-FFF2-40B4-BE49-F238E27FC236}">
                <a16:creationId xmlns:a16="http://schemas.microsoft.com/office/drawing/2014/main" id="{2F61B428-B85D-5C44-AE4D-3A7AC11F2131}"/>
              </a:ext>
            </a:extLst>
          </p:cNvPr>
          <p:cNvSpPr txBox="1"/>
          <p:nvPr/>
        </p:nvSpPr>
        <p:spPr>
          <a:xfrm>
            <a:off x="24556635" y="11880167"/>
            <a:ext cx="4268261" cy="3893374"/>
          </a:xfrm>
          <a:prstGeom prst="rect">
            <a:avLst/>
          </a:prstGeom>
          <a:noFill/>
        </p:spPr>
        <p:txBody>
          <a:bodyPr wrap="square" rtlCol="0">
            <a:spAutoFit/>
          </a:bodyPr>
          <a:lstStyle/>
          <a:p>
            <a:r>
              <a:rPr lang="en-US" dirty="0">
                <a:effectLst/>
                <a:latin typeface="Arial" panose="020B0604020202020204" pitchFamily="34" charset="0"/>
                <a:cs typeface="Arial" panose="020B0604020202020204" pitchFamily="34" charset="0"/>
              </a:rPr>
              <a:t>Figure 2- PET </a:t>
            </a:r>
            <a:r>
              <a:rPr lang="en-US" dirty="0">
                <a:latin typeface="Arial" panose="020B0604020202020204" pitchFamily="34" charset="0"/>
                <a:cs typeface="Arial" panose="020B0604020202020204" pitchFamily="34" charset="0"/>
              </a:rPr>
              <a:t>scan </a:t>
            </a:r>
            <a:r>
              <a:rPr lang="en-US" dirty="0">
                <a:effectLst/>
                <a:latin typeface="Arial" panose="020B0604020202020204" pitchFamily="34" charset="0"/>
                <a:cs typeface="Arial" panose="020B0604020202020204" pitchFamily="34" charset="0"/>
              </a:rPr>
              <a:t>consistent with progression of disease since CT </a:t>
            </a:r>
            <a:r>
              <a:rPr lang="en-US" dirty="0" err="1">
                <a:effectLst/>
                <a:latin typeface="Arial" panose="020B0604020202020204" pitchFamily="34" charset="0"/>
                <a:cs typeface="Arial" panose="020B0604020202020204" pitchFamily="34" charset="0"/>
              </a:rPr>
              <a:t>findings.There</a:t>
            </a:r>
            <a:r>
              <a:rPr lang="en-US" dirty="0">
                <a:effectLst/>
                <a:latin typeface="Arial" panose="020B0604020202020204" pitchFamily="34" charset="0"/>
                <a:cs typeface="Arial" panose="020B0604020202020204" pitchFamily="34" charset="0"/>
              </a:rPr>
              <a:t> are new and enlarging hepatic lesions, as well as enlargement of the right lower lobe mass consistent with progression of metastatic disease. Within the operative bed of the right upper quadrant there is a 2 x 3 cm area of soft tissue with metabolic activity suggesting local recurrence or residual disease versus peritoneal metastatic disease.</a:t>
            </a:r>
          </a:p>
        </p:txBody>
      </p:sp>
      <p:sp>
        <p:nvSpPr>
          <p:cNvPr id="46" name="TextBox 45">
            <a:extLst>
              <a:ext uri="{FF2B5EF4-FFF2-40B4-BE49-F238E27FC236}">
                <a16:creationId xmlns:a16="http://schemas.microsoft.com/office/drawing/2014/main" id="{1A651FDF-C9D8-A647-810B-E3143228D30F}"/>
              </a:ext>
            </a:extLst>
          </p:cNvPr>
          <p:cNvSpPr txBox="1"/>
          <p:nvPr/>
        </p:nvSpPr>
        <p:spPr>
          <a:xfrm>
            <a:off x="24503898" y="16655627"/>
            <a:ext cx="419668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Figure 3- Maximum intensity Projection allowing 3-D visualization for further evaluate cancer burden as well as further evaluation of patient’s metastatic disease, particularly with new pulmonary nodules</a:t>
            </a:r>
          </a:p>
        </p:txBody>
      </p:sp>
      <p:sp>
        <p:nvSpPr>
          <p:cNvPr id="47" name="TextBox 46">
            <a:extLst>
              <a:ext uri="{FF2B5EF4-FFF2-40B4-BE49-F238E27FC236}">
                <a16:creationId xmlns:a16="http://schemas.microsoft.com/office/drawing/2014/main" id="{234B88B5-3060-B047-BC46-300146A7853C}"/>
              </a:ext>
            </a:extLst>
          </p:cNvPr>
          <p:cNvSpPr txBox="1"/>
          <p:nvPr/>
        </p:nvSpPr>
        <p:spPr>
          <a:xfrm>
            <a:off x="21034256" y="20584203"/>
            <a:ext cx="7585073" cy="1954381"/>
          </a:xfrm>
          <a:prstGeom prst="rect">
            <a:avLst/>
          </a:prstGeom>
          <a:noFill/>
        </p:spPr>
        <p:txBody>
          <a:bodyPr wrap="square" rtlCol="0">
            <a:spAutoFit/>
          </a:bodyPr>
          <a:lstStyle/>
          <a:p>
            <a:r>
              <a:rPr lang="en-US" sz="1800" dirty="0">
                <a:effectLst/>
                <a:latin typeface="ArialMT"/>
              </a:rPr>
              <a:t>1</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Panikkath</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Ragesh</a:t>
            </a:r>
            <a:r>
              <a:rPr lang="en-US" sz="1200" dirty="0">
                <a:effectLst/>
                <a:latin typeface="Arial" panose="020B0604020202020204" pitchFamily="34" charset="0"/>
                <a:cs typeface="Arial" panose="020B0604020202020204" pitchFamily="34" charset="0"/>
              </a:rPr>
              <a:t> &amp; </a:t>
            </a:r>
            <a:r>
              <a:rPr lang="en-US" sz="1200" dirty="0" err="1">
                <a:effectLst/>
                <a:latin typeface="Arial" panose="020B0604020202020204" pitchFamily="34" charset="0"/>
                <a:cs typeface="Arial" panose="020B0604020202020204" pitchFamily="34" charset="0"/>
              </a:rPr>
              <a:t>Konala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Venu</a:t>
            </a:r>
            <a:r>
              <a:rPr lang="en-US" sz="1200" dirty="0">
                <a:effectLst/>
                <a:latin typeface="Arial" panose="020B0604020202020204" pitchFamily="34" charset="0"/>
                <a:cs typeface="Arial" panose="020B0604020202020204" pitchFamily="34" charset="0"/>
              </a:rPr>
              <a:t> Madhav &amp; </a:t>
            </a:r>
            <a:r>
              <a:rPr lang="en-US" sz="1200" dirty="0" err="1">
                <a:effectLst/>
                <a:latin typeface="Arial" panose="020B0604020202020204" pitchFamily="34" charset="0"/>
                <a:cs typeface="Arial" panose="020B0604020202020204" pitchFamily="34" charset="0"/>
              </a:rPr>
              <a:t>Panikkath</a:t>
            </a:r>
            <a:r>
              <a:rPr lang="en-US" sz="1200" dirty="0">
                <a:effectLst/>
                <a:latin typeface="Arial" panose="020B0604020202020204" pitchFamily="34" charset="0"/>
                <a:cs typeface="Arial" panose="020B0604020202020204" pitchFamily="34" charset="0"/>
              </a:rPr>
              <a:t>, Deepa &amp; </a:t>
            </a:r>
            <a:r>
              <a:rPr lang="en-US" sz="1200" dirty="0" err="1">
                <a:effectLst/>
                <a:latin typeface="Arial" panose="020B0604020202020204" pitchFamily="34" charset="0"/>
                <a:cs typeface="Arial" panose="020B0604020202020204" pitchFamily="34" charset="0"/>
              </a:rPr>
              <a:t>Umyarova</a:t>
            </a:r>
            <a:r>
              <a:rPr lang="en-US" sz="1200" dirty="0">
                <a:effectLst/>
                <a:latin typeface="Arial" panose="020B0604020202020204" pitchFamily="34" charset="0"/>
                <a:cs typeface="Arial" panose="020B0604020202020204" pitchFamily="34" charset="0"/>
              </a:rPr>
              <a:t>, Elvira &amp; Hardwicke, Fred. (2014). Fatal Clostridium </a:t>
            </a:r>
            <a:r>
              <a:rPr lang="en-US" sz="1200" dirty="0" err="1">
                <a:effectLst/>
                <a:latin typeface="Arial" panose="020B0604020202020204" pitchFamily="34" charset="0"/>
                <a:cs typeface="Arial" panose="020B0604020202020204" pitchFamily="34" charset="0"/>
              </a:rPr>
              <a:t>Septicum</a:t>
            </a:r>
            <a:r>
              <a:rPr lang="en-US" sz="1200" dirty="0">
                <a:effectLst/>
                <a:latin typeface="Arial" panose="020B0604020202020204" pitchFamily="34" charset="0"/>
                <a:cs typeface="Arial" panose="020B0604020202020204" pitchFamily="34" charset="0"/>
              </a:rPr>
              <a:t> Infection in a Patient with a Hematological Malignancy. Proceedings (Baylor University. Medical Center). 27. 111-2. 10.1080/08998280.2014.11929074. </a:t>
            </a:r>
            <a:endParaRPr lang="en-US" sz="14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2) Chew, Simon &amp; </a:t>
            </a:r>
            <a:r>
              <a:rPr lang="en-US" sz="1200" dirty="0" err="1">
                <a:effectLst/>
                <a:latin typeface="Arial" panose="020B0604020202020204" pitchFamily="34" charset="0"/>
                <a:cs typeface="Arial" panose="020B0604020202020204" pitchFamily="34" charset="0"/>
              </a:rPr>
              <a:t>Lubowski</a:t>
            </a:r>
            <a:r>
              <a:rPr lang="en-US" sz="1200" dirty="0">
                <a:effectLst/>
                <a:latin typeface="Arial" panose="020B0604020202020204" pitchFamily="34" charset="0"/>
                <a:cs typeface="Arial" panose="020B0604020202020204" pitchFamily="34" charset="0"/>
              </a:rPr>
              <a:t>, David. (2001). Clostridium </a:t>
            </a:r>
            <a:r>
              <a:rPr lang="en-US" sz="1200" dirty="0" err="1">
                <a:effectLst/>
                <a:latin typeface="Arial" panose="020B0604020202020204" pitchFamily="34" charset="0"/>
                <a:cs typeface="Arial" panose="020B0604020202020204" pitchFamily="34" charset="0"/>
              </a:rPr>
              <a:t>septicum</a:t>
            </a:r>
            <a:r>
              <a:rPr lang="en-US" sz="1200" dirty="0">
                <a:effectLst/>
                <a:latin typeface="Arial" panose="020B0604020202020204" pitchFamily="34" charset="0"/>
                <a:cs typeface="Arial" panose="020B0604020202020204" pitchFamily="34" charset="0"/>
              </a:rPr>
              <a:t> and malignancy. ANZ Journal of Surgery. 71. 647 - 649. 10.1046/j.1445-1433.2001.02231.x. </a:t>
            </a:r>
            <a:endParaRPr lang="en-US" sz="1400" dirty="0">
              <a:effectLst/>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3) </a:t>
            </a:r>
            <a:r>
              <a:rPr lang="en-US" sz="1200" dirty="0" err="1">
                <a:effectLst/>
                <a:latin typeface="Arial" panose="020B0604020202020204" pitchFamily="34" charset="0"/>
                <a:cs typeface="Arial" panose="020B0604020202020204" pitchFamily="34" charset="0"/>
              </a:rPr>
              <a:t>Nanjappa</a:t>
            </a:r>
            <a:r>
              <a:rPr lang="en-US" sz="1200" dirty="0">
                <a:effectLst/>
                <a:latin typeface="Arial" panose="020B0604020202020204" pitchFamily="34" charset="0"/>
                <a:cs typeface="Arial" panose="020B0604020202020204" pitchFamily="34" charset="0"/>
              </a:rPr>
              <a:t> S, Shah S, </a:t>
            </a:r>
            <a:r>
              <a:rPr lang="en-US" sz="1200" dirty="0" err="1">
                <a:effectLst/>
                <a:latin typeface="Arial" panose="020B0604020202020204" pitchFamily="34" charset="0"/>
                <a:cs typeface="Arial" panose="020B0604020202020204" pitchFamily="34" charset="0"/>
              </a:rPr>
              <a:t>Pabbathi</a:t>
            </a:r>
            <a:r>
              <a:rPr lang="en-US" sz="1200" dirty="0">
                <a:effectLst/>
                <a:latin typeface="Arial" panose="020B0604020202020204" pitchFamily="34" charset="0"/>
                <a:cs typeface="Arial" panose="020B0604020202020204" pitchFamily="34" charset="0"/>
              </a:rPr>
              <a:t> S. Clostridium </a:t>
            </a:r>
            <a:r>
              <a:rPr lang="en-US" sz="1200" dirty="0" err="1">
                <a:effectLst/>
                <a:latin typeface="Arial" panose="020B0604020202020204" pitchFamily="34" charset="0"/>
                <a:cs typeface="Arial" panose="020B0604020202020204" pitchFamily="34" charset="0"/>
              </a:rPr>
              <a:t>septicum</a:t>
            </a:r>
            <a:r>
              <a:rPr lang="en-US" sz="1200" dirty="0">
                <a:effectLst/>
                <a:latin typeface="Arial" panose="020B0604020202020204" pitchFamily="34" charset="0"/>
                <a:cs typeface="Arial" panose="020B0604020202020204" pitchFamily="34" charset="0"/>
              </a:rPr>
              <a:t> Gas Gangrene in Colon Cancer: Importance of Early Diagnosis. Case Rep Infect Dis. 2015;2015:694247. </a:t>
            </a:r>
            <a:r>
              <a:rPr lang="en-US" sz="1200" dirty="0" err="1">
                <a:effectLst/>
                <a:latin typeface="Arial" panose="020B0604020202020204" pitchFamily="34" charset="0"/>
                <a:cs typeface="Arial" panose="020B0604020202020204" pitchFamily="34" charset="0"/>
              </a:rPr>
              <a:t>doi</a:t>
            </a:r>
            <a:r>
              <a:rPr lang="en-US" sz="1200" dirty="0">
                <a:effectLst/>
                <a:latin typeface="Arial" panose="020B0604020202020204" pitchFamily="34" charset="0"/>
                <a:cs typeface="Arial" panose="020B0604020202020204" pitchFamily="34" charset="0"/>
              </a:rPr>
              <a:t>: 10.1155/2015/694247. </a:t>
            </a:r>
            <a:r>
              <a:rPr lang="en-US" sz="1200" dirty="0" err="1">
                <a:effectLst/>
                <a:latin typeface="Arial" panose="020B0604020202020204" pitchFamily="34" charset="0"/>
                <a:cs typeface="Arial" panose="020B0604020202020204" pitchFamily="34" charset="0"/>
              </a:rPr>
              <a:t>Epub</a:t>
            </a:r>
            <a:r>
              <a:rPr lang="en-US" sz="1200" dirty="0">
                <a:effectLst/>
                <a:latin typeface="Arial" panose="020B0604020202020204" pitchFamily="34" charset="0"/>
                <a:cs typeface="Arial" panose="020B0604020202020204" pitchFamily="34" charset="0"/>
              </a:rPr>
              <a:t> 2015 Dec 17. PMID: 26793397; PMCID: PMC4697071. </a:t>
            </a:r>
            <a:endParaRPr lang="en-US" sz="1400" dirty="0">
              <a:effectLst/>
              <a:latin typeface="Arial" panose="020B0604020202020204" pitchFamily="34" charset="0"/>
              <a:cs typeface="Arial" panose="020B0604020202020204" pitchFamily="34" charset="0"/>
            </a:endParaRPr>
          </a:p>
          <a:p>
            <a:endParaRPr lang="en-US" dirty="0"/>
          </a:p>
        </p:txBody>
      </p:sp>
      <p:sp>
        <p:nvSpPr>
          <p:cNvPr id="54" name="TextBox 53">
            <a:extLst>
              <a:ext uri="{FF2B5EF4-FFF2-40B4-BE49-F238E27FC236}">
                <a16:creationId xmlns:a16="http://schemas.microsoft.com/office/drawing/2014/main" id="{7057F27E-EE39-FF4F-BD8A-C9C6A910F9A7}"/>
              </a:ext>
            </a:extLst>
          </p:cNvPr>
          <p:cNvSpPr txBox="1"/>
          <p:nvPr/>
        </p:nvSpPr>
        <p:spPr>
          <a:xfrm>
            <a:off x="9287645" y="8217061"/>
            <a:ext cx="11116913" cy="1938992"/>
          </a:xfrm>
          <a:prstGeom prst="rect">
            <a:avLst/>
          </a:prstGeom>
          <a:noFill/>
        </p:spPr>
        <p:txBody>
          <a:bodyPr wrap="square" rtlCol="0">
            <a:spAutoFit/>
          </a:bodyPr>
          <a:lstStyle/>
          <a:p>
            <a:pPr algn="ctr"/>
            <a:r>
              <a:rPr lang="en-US" sz="4000" i="0" dirty="0">
                <a:solidFill>
                  <a:schemeClr val="bg1"/>
                </a:solidFill>
                <a:effectLst/>
                <a:latin typeface="Arial" panose="020B0604020202020204" pitchFamily="34" charset="0"/>
                <a:cs typeface="Arial" panose="020B0604020202020204" pitchFamily="34" charset="0"/>
              </a:rPr>
              <a:t>Awareness and early diagnosis </a:t>
            </a:r>
            <a:r>
              <a:rPr lang="en-US" sz="4000" b="0" i="0" dirty="0">
                <a:solidFill>
                  <a:schemeClr val="bg1"/>
                </a:solidFill>
                <a:effectLst/>
                <a:latin typeface="Arial" panose="020B0604020202020204" pitchFamily="34" charset="0"/>
                <a:cs typeface="Arial" panose="020B0604020202020204" pitchFamily="34" charset="0"/>
              </a:rPr>
              <a:t>of </a:t>
            </a:r>
            <a:r>
              <a:rPr lang="en-US" sz="4000" b="0" i="0" dirty="0" err="1">
                <a:solidFill>
                  <a:schemeClr val="bg1"/>
                </a:solidFill>
                <a:effectLst/>
                <a:latin typeface="Arial" panose="020B0604020202020204" pitchFamily="34" charset="0"/>
                <a:cs typeface="Arial" panose="020B0604020202020204" pitchFamily="34" charset="0"/>
              </a:rPr>
              <a:t>C.septicum</a:t>
            </a:r>
            <a:r>
              <a:rPr lang="en-US" sz="4000" b="0" i="0" dirty="0">
                <a:solidFill>
                  <a:schemeClr val="bg1"/>
                </a:solidFill>
                <a:effectLst/>
                <a:latin typeface="Arial" panose="020B0604020202020204" pitchFamily="34" charset="0"/>
                <a:cs typeface="Arial" panose="020B0604020202020204" pitchFamily="34" charset="0"/>
              </a:rPr>
              <a:t> may </a:t>
            </a:r>
            <a:r>
              <a:rPr lang="en-US" sz="4000" b="1" i="0" dirty="0">
                <a:solidFill>
                  <a:schemeClr val="bg1"/>
                </a:solidFill>
                <a:effectLst/>
                <a:latin typeface="Arial" panose="020B0604020202020204" pitchFamily="34" charset="0"/>
                <a:cs typeface="Arial" panose="020B0604020202020204" pitchFamily="34" charset="0"/>
              </a:rPr>
              <a:t>improve the prognosis </a:t>
            </a:r>
            <a:r>
              <a:rPr lang="en-US" sz="4000" b="0" i="0" dirty="0">
                <a:solidFill>
                  <a:schemeClr val="bg1"/>
                </a:solidFill>
                <a:effectLst/>
                <a:latin typeface="Arial" panose="020B0604020202020204" pitchFamily="34" charset="0"/>
                <a:cs typeface="Arial" panose="020B0604020202020204" pitchFamily="34" charset="0"/>
              </a:rPr>
              <a:t>of what is regarded as a fatal infection.</a:t>
            </a:r>
            <a:endParaRPr lang="en-US" sz="4000" dirty="0">
              <a:solidFill>
                <a:schemeClr val="bg1"/>
              </a:solidFill>
              <a:latin typeface="Arial" panose="020B0604020202020204" pitchFamily="34" charset="0"/>
              <a:cs typeface="Arial" panose="020B0604020202020204" pitchFamily="34" charset="0"/>
            </a:endParaRPr>
          </a:p>
        </p:txBody>
      </p:sp>
      <p:pic>
        <p:nvPicPr>
          <p:cNvPr id="55" name="Audio Recording Mar 29, 2024 at 10:58:49 PM" descr="Audio Recording Mar 29, 2024 at 10:58:49 PM">
            <a:hlinkClick r:id="" action="ppaction://media"/>
            <a:extLst>
              <a:ext uri="{FF2B5EF4-FFF2-40B4-BE49-F238E27FC236}">
                <a16:creationId xmlns:a16="http://schemas.microsoft.com/office/drawing/2014/main" id="{17B4C0A0-153B-CC41-A471-4976A6A9893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218437" y="301618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936" fill="hold"/>
                                        <p:tgtEl>
                                          <p:spTgt spid="5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p:cTn id="8" fill="hold" display="0">
                  <p:stCondLst>
                    <p:cond delay="indefinite"/>
                  </p:stCondLst>
                  <p:endCondLst>
                    <p:cond evt="onStopAudio" delay="0">
                      <p:tgtEl>
                        <p:sldTgt/>
                      </p:tgtEl>
                    </p:cond>
                  </p:endCondLst>
                </p:cTn>
                <p:tgtEl>
                  <p:spTgt spid="55"/>
                </p:tgtEl>
              </p:cMediaNode>
            </p:audio>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10151</TotalTime>
  <Words>773</Words>
  <Application>Microsoft Office PowerPoint</Application>
  <PresentationFormat>Custom</PresentationFormat>
  <Paragraphs>69</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ArialMT</vt:lpstr>
      <vt:lpstr>Helvetica Neue</vt:lpstr>
      <vt:lpstr>Open Sans</vt:lpstr>
      <vt:lpstr>Times New Roman</vt:lpstr>
      <vt:lpstr>Verdana</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Witkowska, Malgorzata</cp:lastModifiedBy>
  <cp:revision>409</cp:revision>
  <cp:lastPrinted>2019-03-20T15:11:57Z</cp:lastPrinted>
  <dcterms:created xsi:type="dcterms:W3CDTF">1997-10-24T05:44:18Z</dcterms:created>
  <dcterms:modified xsi:type="dcterms:W3CDTF">2024-04-01T18:36:50Z</dcterms:modified>
  <cp:category>templates for scientific poster</cp:category>
</cp:coreProperties>
</file>