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6197" autoAdjust="0"/>
  </p:normalViewPr>
  <p:slideViewPr>
    <p:cSldViewPr>
      <p:cViewPr varScale="1">
        <p:scale>
          <a:sx n="38" d="100"/>
          <a:sy n="38" d="100"/>
        </p:scale>
        <p:origin x="1616" y="248"/>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11/anec.12599" TargetMode="Externa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11" Type="http://schemas.openxmlformats.org/officeDocument/2006/relationships/hyperlink" Target="https://doi.org/10.1016/j.jaccas.2022.02.012" TargetMode="External"/><Relationship Id="rId5" Type="http://schemas.openxmlformats.org/officeDocument/2006/relationships/image" Target="../media/image1.png"/><Relationship Id="rId10" Type="http://schemas.openxmlformats.org/officeDocument/2006/relationships/hyperlink" Target="https://doi.org/10.3390/pathogens11050582" TargetMode="External"/><Relationship Id="rId4" Type="http://schemas.openxmlformats.org/officeDocument/2006/relationships/notesSlide" Target="../notesSlides/notesSlide1.xml"/><Relationship Id="rId9" Type="http://schemas.openxmlformats.org/officeDocument/2006/relationships/hyperlink" Target="https://doi.org/10.1016/j.ijcard.2016.12.1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12357" y="-88362"/>
            <a:ext cx="29260800" cy="22066913"/>
          </a:xfrm>
          <a:prstGeom prst="rect">
            <a:avLst/>
          </a:prstGeom>
        </p:spPr>
      </p:pic>
      <p:sp>
        <p:nvSpPr>
          <p:cNvPr id="2052" name="Text Box 2"/>
          <p:cNvSpPr txBox="1">
            <a:spLocks noChangeArrowheads="1"/>
          </p:cNvSpPr>
          <p:nvPr/>
        </p:nvSpPr>
        <p:spPr bwMode="auto">
          <a:xfrm>
            <a:off x="4495508" y="407406"/>
            <a:ext cx="19291250" cy="3057779"/>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62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Keep the Heart Ticking: A Case of Lyme Carditis</a:t>
            </a:r>
          </a:p>
          <a:p>
            <a:pPr algn="ctr">
              <a:buFont typeface="Arial" charset="0"/>
              <a:buNone/>
              <a:defRPr/>
            </a:pP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2053" name="Text Box 4"/>
          <p:cNvSpPr txBox="1">
            <a:spLocks noChangeArrowheads="1"/>
          </p:cNvSpPr>
          <p:nvPr/>
        </p:nvSpPr>
        <p:spPr bwMode="auto">
          <a:xfrm>
            <a:off x="2895600" y="2281378"/>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Nishita Vattem D.O.</a:t>
            </a:r>
            <a:r>
              <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Rahul Patel D.O., Sasha Singh D.O., Michael Anderson M.D., </a:t>
            </a:r>
            <a:r>
              <a:rPr lang="en-US" sz="26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a:t>
            </a: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Huynh D.O.,</a:t>
            </a:r>
            <a:r>
              <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Dhruv Joshi D.O.</a:t>
            </a:r>
            <a:endPar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eaLnBrk="0" hangingPunct="0">
              <a:defRPr/>
            </a:pPr>
            <a:endParaRPr lang="en-GB" sz="4400" b="1" i="1" dirty="0">
              <a:solidFill>
                <a:schemeClr val="bg1"/>
              </a:solidFill>
              <a:latin typeface="+mj-lt"/>
              <a:cs typeface="Arial" panose="020B0604020202020204" pitchFamily="34" charset="0"/>
            </a:endParaRPr>
          </a:p>
        </p:txBody>
      </p:sp>
      <p:sp>
        <p:nvSpPr>
          <p:cNvPr id="2060" name="Text Box 122"/>
          <p:cNvSpPr txBox="1">
            <a:spLocks noChangeArrowheads="1"/>
          </p:cNvSpPr>
          <p:nvPr/>
        </p:nvSpPr>
        <p:spPr bwMode="auto">
          <a:xfrm>
            <a:off x="12357" y="3657600"/>
            <a:ext cx="29260800" cy="18288000"/>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r>
              <a:rPr lang="en-US" sz="3600" dirty="0">
                <a:solidFill>
                  <a:srgbClr val="000000"/>
                </a:solidFill>
                <a:latin typeface="Open Sans" panose="020B0606030504020204" pitchFamily="34" charset="0"/>
              </a:rPr>
              <a:t> </a:t>
            </a: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tretch/>
        </p:blipFill>
        <p:spPr bwMode="auto">
          <a:xfrm>
            <a:off x="609600" y="221133"/>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003000" y="914400"/>
            <a:ext cx="5029200" cy="2616101"/>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rPr>
              <a:t>1</a:t>
            </a:r>
            <a:r>
              <a:rPr lang="en-GB" sz="3600" b="1" i="1" dirty="0">
                <a:solidFill>
                  <a:schemeClr val="bg1"/>
                </a:solidFill>
                <a:latin typeface="+mj-lt"/>
                <a:cs typeface="Arial" panose="020B0604020202020204" pitchFamily="34" charset="0"/>
              </a:rPr>
              <a:t>nvattem@rhc.net</a:t>
            </a:r>
            <a:endParaRPr lang="en-US" sz="4000" b="1" i="1" dirty="0">
              <a:solidFill>
                <a:schemeClr val="bg1"/>
              </a:solidFill>
              <a:latin typeface="+mj-lt"/>
              <a:cs typeface="Arial" panose="020B0604020202020204" pitchFamily="34" charset="0"/>
            </a:endParaRPr>
          </a:p>
        </p:txBody>
      </p:sp>
      <p:sp>
        <p:nvSpPr>
          <p:cNvPr id="6" name="Rectangle 197">
            <a:extLst>
              <a:ext uri="{FF2B5EF4-FFF2-40B4-BE49-F238E27FC236}">
                <a16:creationId xmlns:a16="http://schemas.microsoft.com/office/drawing/2014/main" id="{07C4F3F6-A94A-FC78-D4CB-BF44AB970EC4}"/>
              </a:ext>
            </a:extLst>
          </p:cNvPr>
          <p:cNvSpPr>
            <a:spLocks noChangeArrowheads="1"/>
          </p:cNvSpPr>
          <p:nvPr/>
        </p:nvSpPr>
        <p:spPr bwMode="auto">
          <a:xfrm>
            <a:off x="9045600" y="3810000"/>
            <a:ext cx="11201400" cy="17922240"/>
          </a:xfrm>
          <a:prstGeom prst="rect">
            <a:avLst/>
          </a:prstGeom>
          <a:solidFill>
            <a:srgbClr val="105963"/>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endParaRPr lang="en-US" sz="4600" b="1" dirty="0">
              <a:solidFill>
                <a:schemeClr val="bg1"/>
              </a:solidFill>
              <a:effectLst>
                <a:outerShdw blurRad="38100" dist="38100" dir="2700000" algn="tl">
                  <a:srgbClr val="000000">
                    <a:alpha val="43137"/>
                  </a:srgbClr>
                </a:outerShdw>
              </a:effectLst>
            </a:endParaRPr>
          </a:p>
        </p:txBody>
      </p:sp>
      <p:grpSp>
        <p:nvGrpSpPr>
          <p:cNvPr id="16" name="Google Shape;102;p1">
            <a:extLst>
              <a:ext uri="{FF2B5EF4-FFF2-40B4-BE49-F238E27FC236}">
                <a16:creationId xmlns:a16="http://schemas.microsoft.com/office/drawing/2014/main" id="{C74CF569-9402-5BBF-4B54-D244FB3B60C4}"/>
              </a:ext>
            </a:extLst>
          </p:cNvPr>
          <p:cNvGrpSpPr>
            <a:grpSpLocks noChangeAspect="1"/>
          </p:cNvGrpSpPr>
          <p:nvPr/>
        </p:nvGrpSpPr>
        <p:grpSpPr>
          <a:xfrm>
            <a:off x="126603" y="3886200"/>
            <a:ext cx="8686800" cy="467445"/>
            <a:chOff x="6695" y="4253"/>
            <a:chExt cx="6368" cy="529"/>
          </a:xfrm>
          <a:solidFill>
            <a:srgbClr val="105963"/>
          </a:solidFill>
        </p:grpSpPr>
        <p:sp>
          <p:nvSpPr>
            <p:cNvPr id="17" name="Google Shape;103;p1">
              <a:extLst>
                <a:ext uri="{FF2B5EF4-FFF2-40B4-BE49-F238E27FC236}">
                  <a16:creationId xmlns:a16="http://schemas.microsoft.com/office/drawing/2014/main" id="{78593B90-827C-FC48-084B-2A1E39519AE8}"/>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9" name="Google Shape;104;p1">
              <a:extLst>
                <a:ext uri="{FF2B5EF4-FFF2-40B4-BE49-F238E27FC236}">
                  <a16:creationId xmlns:a16="http://schemas.microsoft.com/office/drawing/2014/main" id="{F8B15DAF-CC81-F758-00ED-C2FF633D9E2A}"/>
                </a:ext>
              </a:extLst>
            </p:cNvPr>
            <p:cNvSpPr/>
            <p:nvPr/>
          </p:nvSpPr>
          <p:spPr>
            <a:xfrm>
              <a:off x="8451" y="4309"/>
              <a:ext cx="2856" cy="460"/>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BACKGROUND</a:t>
              </a:r>
              <a:endParaRPr sz="2500" dirty="0"/>
            </a:p>
          </p:txBody>
        </p:sp>
      </p:grpSp>
      <p:grpSp>
        <p:nvGrpSpPr>
          <p:cNvPr id="32" name="Google Shape;102;p1">
            <a:extLst>
              <a:ext uri="{FF2B5EF4-FFF2-40B4-BE49-F238E27FC236}">
                <a16:creationId xmlns:a16="http://schemas.microsoft.com/office/drawing/2014/main" id="{66A1EBD9-5981-D0B9-3514-09ABF52835C4}"/>
              </a:ext>
            </a:extLst>
          </p:cNvPr>
          <p:cNvGrpSpPr>
            <a:grpSpLocks noChangeAspect="1"/>
          </p:cNvGrpSpPr>
          <p:nvPr/>
        </p:nvGrpSpPr>
        <p:grpSpPr>
          <a:xfrm>
            <a:off x="126603" y="9855664"/>
            <a:ext cx="8686800" cy="467445"/>
            <a:chOff x="6695" y="4253"/>
            <a:chExt cx="6368" cy="529"/>
          </a:xfrm>
          <a:solidFill>
            <a:srgbClr val="105963"/>
          </a:solidFill>
        </p:grpSpPr>
        <p:sp>
          <p:nvSpPr>
            <p:cNvPr id="33" name="Google Shape;103;p1">
              <a:extLst>
                <a:ext uri="{FF2B5EF4-FFF2-40B4-BE49-F238E27FC236}">
                  <a16:creationId xmlns:a16="http://schemas.microsoft.com/office/drawing/2014/main" id="{3F105D5F-59F0-B4FC-300B-33972B6996A4}"/>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34" name="Google Shape;104;p1">
              <a:extLst>
                <a:ext uri="{FF2B5EF4-FFF2-40B4-BE49-F238E27FC236}">
                  <a16:creationId xmlns:a16="http://schemas.microsoft.com/office/drawing/2014/main" id="{C2E22148-0EB5-35F4-503C-5E6C87B06A25}"/>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INVESTIGATION </a:t>
              </a:r>
              <a:endParaRPr sz="2500" dirty="0"/>
            </a:p>
          </p:txBody>
        </p:sp>
      </p:grpSp>
      <p:grpSp>
        <p:nvGrpSpPr>
          <p:cNvPr id="35" name="Google Shape;102;p1">
            <a:extLst>
              <a:ext uri="{FF2B5EF4-FFF2-40B4-BE49-F238E27FC236}">
                <a16:creationId xmlns:a16="http://schemas.microsoft.com/office/drawing/2014/main" id="{6BAC864E-ED08-C392-632A-DC183B7F57D0}"/>
              </a:ext>
            </a:extLst>
          </p:cNvPr>
          <p:cNvGrpSpPr>
            <a:grpSpLocks noChangeAspect="1"/>
          </p:cNvGrpSpPr>
          <p:nvPr/>
        </p:nvGrpSpPr>
        <p:grpSpPr>
          <a:xfrm>
            <a:off x="126603" y="14904383"/>
            <a:ext cx="8686800" cy="467445"/>
            <a:chOff x="6695" y="4253"/>
            <a:chExt cx="6368" cy="529"/>
          </a:xfrm>
          <a:solidFill>
            <a:srgbClr val="105963"/>
          </a:solidFill>
        </p:grpSpPr>
        <p:sp>
          <p:nvSpPr>
            <p:cNvPr id="36" name="Google Shape;103;p1">
              <a:extLst>
                <a:ext uri="{FF2B5EF4-FFF2-40B4-BE49-F238E27FC236}">
                  <a16:creationId xmlns:a16="http://schemas.microsoft.com/office/drawing/2014/main" id="{92F8AA96-73C1-346E-BFB8-1BB3CA9E2A02}"/>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37" name="Google Shape;104;p1">
              <a:extLst>
                <a:ext uri="{FF2B5EF4-FFF2-40B4-BE49-F238E27FC236}">
                  <a16:creationId xmlns:a16="http://schemas.microsoft.com/office/drawing/2014/main" id="{9015A3E0-5288-42E0-F954-8ED516251B3F}"/>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MANAGEMENT</a:t>
              </a:r>
              <a:endParaRPr sz="2500" dirty="0"/>
            </a:p>
          </p:txBody>
        </p:sp>
      </p:grpSp>
      <p:grpSp>
        <p:nvGrpSpPr>
          <p:cNvPr id="38" name="Google Shape;102;p1">
            <a:extLst>
              <a:ext uri="{FF2B5EF4-FFF2-40B4-BE49-F238E27FC236}">
                <a16:creationId xmlns:a16="http://schemas.microsoft.com/office/drawing/2014/main" id="{9F33CB1B-C5AB-4C69-2D51-72309F662ABB}"/>
              </a:ext>
            </a:extLst>
          </p:cNvPr>
          <p:cNvGrpSpPr>
            <a:grpSpLocks noChangeAspect="1"/>
          </p:cNvGrpSpPr>
          <p:nvPr/>
        </p:nvGrpSpPr>
        <p:grpSpPr>
          <a:xfrm>
            <a:off x="20412405" y="3886200"/>
            <a:ext cx="8686800" cy="467445"/>
            <a:chOff x="6695" y="4253"/>
            <a:chExt cx="6368" cy="529"/>
          </a:xfrm>
          <a:solidFill>
            <a:srgbClr val="105963"/>
          </a:solidFill>
        </p:grpSpPr>
        <p:sp>
          <p:nvSpPr>
            <p:cNvPr id="39" name="Google Shape;103;p1">
              <a:extLst>
                <a:ext uri="{FF2B5EF4-FFF2-40B4-BE49-F238E27FC236}">
                  <a16:creationId xmlns:a16="http://schemas.microsoft.com/office/drawing/2014/main" id="{7B43F2AB-7012-2CE5-E8C5-60DFCC5C44FD}"/>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40" name="Google Shape;104;p1">
              <a:extLst>
                <a:ext uri="{FF2B5EF4-FFF2-40B4-BE49-F238E27FC236}">
                  <a16:creationId xmlns:a16="http://schemas.microsoft.com/office/drawing/2014/main" id="{6BF10593-4F03-BB33-58BE-2B8B72071685}"/>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DISCUSSION</a:t>
              </a:r>
              <a:endParaRPr sz="2500" dirty="0"/>
            </a:p>
          </p:txBody>
        </p:sp>
      </p:grpSp>
      <p:grpSp>
        <p:nvGrpSpPr>
          <p:cNvPr id="41" name="Google Shape;102;p1">
            <a:extLst>
              <a:ext uri="{FF2B5EF4-FFF2-40B4-BE49-F238E27FC236}">
                <a16:creationId xmlns:a16="http://schemas.microsoft.com/office/drawing/2014/main" id="{6B2065EA-8D48-DFBF-BA0F-DF446142C226}"/>
              </a:ext>
            </a:extLst>
          </p:cNvPr>
          <p:cNvGrpSpPr>
            <a:grpSpLocks noChangeAspect="1"/>
          </p:cNvGrpSpPr>
          <p:nvPr/>
        </p:nvGrpSpPr>
        <p:grpSpPr>
          <a:xfrm>
            <a:off x="126603" y="18335300"/>
            <a:ext cx="8686800" cy="467445"/>
            <a:chOff x="6695" y="4253"/>
            <a:chExt cx="6368" cy="529"/>
          </a:xfrm>
          <a:solidFill>
            <a:srgbClr val="105963"/>
          </a:solidFill>
        </p:grpSpPr>
        <p:sp>
          <p:nvSpPr>
            <p:cNvPr id="42" name="Google Shape;103;p1">
              <a:extLst>
                <a:ext uri="{FF2B5EF4-FFF2-40B4-BE49-F238E27FC236}">
                  <a16:creationId xmlns:a16="http://schemas.microsoft.com/office/drawing/2014/main" id="{291D67BD-CCF4-BDA5-AD34-B271A19FB7FA}"/>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43" name="Google Shape;104;p1">
              <a:extLst>
                <a:ext uri="{FF2B5EF4-FFF2-40B4-BE49-F238E27FC236}">
                  <a16:creationId xmlns:a16="http://schemas.microsoft.com/office/drawing/2014/main" id="{57EDD086-64E0-82FB-4705-04470A194C2A}"/>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REFERENCES</a:t>
              </a:r>
              <a:endParaRPr sz="2500" dirty="0"/>
            </a:p>
          </p:txBody>
        </p:sp>
      </p:grpSp>
      <p:sp>
        <p:nvSpPr>
          <p:cNvPr id="48" name="Google Shape;99;p1">
            <a:extLst>
              <a:ext uri="{FF2B5EF4-FFF2-40B4-BE49-F238E27FC236}">
                <a16:creationId xmlns:a16="http://schemas.microsoft.com/office/drawing/2014/main" id="{7A8B0432-A50E-ED1E-6B51-1136C99B2386}"/>
              </a:ext>
            </a:extLst>
          </p:cNvPr>
          <p:cNvSpPr txBox="1"/>
          <p:nvPr/>
        </p:nvSpPr>
        <p:spPr>
          <a:xfrm>
            <a:off x="10489739" y="4702882"/>
            <a:ext cx="8306035" cy="8232514"/>
          </a:xfrm>
          <a:prstGeom prst="rect">
            <a:avLst/>
          </a:prstGeom>
          <a:noFill/>
          <a:ln>
            <a:noFill/>
          </a:ln>
        </p:spPr>
        <p:txBody>
          <a:bodyPr spcFirstLastPara="1" wrap="square" lIns="129071" tIns="64518" rIns="129071" bIns="64518" anchor="t" anchorCtr="0">
            <a:spAutoFit/>
          </a:bodyPr>
          <a:lstStyle/>
          <a:p>
            <a:pPr algn="ctr">
              <a:lnSpc>
                <a:spcPct val="90000"/>
              </a:lnSpc>
            </a:pPr>
            <a:r>
              <a:rPr lang="en-US" sz="4500" dirty="0">
                <a:solidFill>
                  <a:schemeClr val="bg1"/>
                </a:solidFill>
                <a:latin typeface="Arial" panose="020B0604020202020204" pitchFamily="34" charset="0"/>
                <a:cs typeface="Arial" panose="020B0604020202020204" pitchFamily="34" charset="0"/>
              </a:rPr>
              <a:t>Cardiac involvement of Lyme disease can range from </a:t>
            </a:r>
            <a:r>
              <a:rPr lang="en-US" sz="4500" b="1" dirty="0">
                <a:solidFill>
                  <a:schemeClr val="bg1"/>
                </a:solidFill>
                <a:latin typeface="Arial" panose="020B0604020202020204" pitchFamily="34" charset="0"/>
                <a:cs typeface="Arial" panose="020B0604020202020204" pitchFamily="34" charset="0"/>
              </a:rPr>
              <a:t>asymptomatic</a:t>
            </a:r>
            <a:r>
              <a:rPr lang="en-US" sz="4500" dirty="0">
                <a:solidFill>
                  <a:schemeClr val="bg1"/>
                </a:solidFill>
                <a:latin typeface="Arial" panose="020B0604020202020204" pitchFamily="34" charset="0"/>
                <a:cs typeface="Arial" panose="020B0604020202020204" pitchFamily="34" charset="0"/>
              </a:rPr>
              <a:t> to self-limited symptoms and to </a:t>
            </a:r>
            <a:r>
              <a:rPr lang="en-US" sz="4500" b="1" dirty="0">
                <a:solidFill>
                  <a:schemeClr val="bg1"/>
                </a:solidFill>
                <a:latin typeface="Arial" panose="020B0604020202020204" pitchFamily="34" charset="0"/>
                <a:cs typeface="Arial" panose="020B0604020202020204" pitchFamily="34" charset="0"/>
              </a:rPr>
              <a:t>varying degrees of atrioventricular block</a:t>
            </a:r>
          </a:p>
          <a:p>
            <a:pPr algn="ctr">
              <a:lnSpc>
                <a:spcPct val="90000"/>
              </a:lnSpc>
            </a:pPr>
            <a:endParaRPr lang="en-US" sz="4500" b="1" dirty="0">
              <a:solidFill>
                <a:schemeClr val="bg1"/>
              </a:solidFill>
              <a:latin typeface="Arial" panose="020B0604020202020204" pitchFamily="34" charset="0"/>
              <a:cs typeface="Arial" panose="020B0604020202020204" pitchFamily="34" charset="0"/>
            </a:endParaRPr>
          </a:p>
          <a:p>
            <a:pPr algn="ctr">
              <a:lnSpc>
                <a:spcPct val="90000"/>
              </a:lnSpc>
            </a:pPr>
            <a:r>
              <a:rPr lang="en-US" sz="4500" b="1" dirty="0">
                <a:solidFill>
                  <a:schemeClr val="bg1"/>
                </a:solidFill>
                <a:latin typeface="Arial" panose="020B0604020202020204" pitchFamily="34" charset="0"/>
                <a:cs typeface="Arial" panose="020B0604020202020204" pitchFamily="34" charset="0"/>
              </a:rPr>
              <a:t>Prognosis</a:t>
            </a:r>
            <a:r>
              <a:rPr lang="en-US" sz="4500" dirty="0">
                <a:solidFill>
                  <a:schemeClr val="bg1"/>
                </a:solidFill>
                <a:latin typeface="Arial" panose="020B0604020202020204" pitchFamily="34" charset="0"/>
                <a:cs typeface="Arial" panose="020B0604020202020204" pitchFamily="34" charset="0"/>
              </a:rPr>
              <a:t> of Lyme carditis is </a:t>
            </a:r>
            <a:r>
              <a:rPr lang="en-US" sz="4500" b="1" dirty="0">
                <a:solidFill>
                  <a:schemeClr val="bg1"/>
                </a:solidFill>
                <a:latin typeface="Arial" panose="020B0604020202020204" pitchFamily="34" charset="0"/>
                <a:cs typeface="Arial" panose="020B0604020202020204" pitchFamily="34" charset="0"/>
              </a:rPr>
              <a:t>favorable</a:t>
            </a:r>
            <a:r>
              <a:rPr lang="en-US" sz="4500" dirty="0">
                <a:solidFill>
                  <a:schemeClr val="bg1"/>
                </a:solidFill>
                <a:latin typeface="Arial" panose="020B0604020202020204" pitchFamily="34" charset="0"/>
                <a:cs typeface="Arial" panose="020B0604020202020204" pitchFamily="34" charset="0"/>
              </a:rPr>
              <a:t> among </a:t>
            </a:r>
            <a:r>
              <a:rPr lang="en-US" sz="4500" b="1" dirty="0">
                <a:solidFill>
                  <a:schemeClr val="bg1"/>
                </a:solidFill>
                <a:latin typeface="Arial" panose="020B0604020202020204" pitchFamily="34" charset="0"/>
                <a:cs typeface="Arial" panose="020B0604020202020204" pitchFamily="34" charset="0"/>
              </a:rPr>
              <a:t>treated</a:t>
            </a:r>
            <a:r>
              <a:rPr lang="en-US" sz="4500" dirty="0">
                <a:solidFill>
                  <a:schemeClr val="bg1"/>
                </a:solidFill>
                <a:latin typeface="Arial" panose="020B0604020202020204" pitchFamily="34" charset="0"/>
                <a:cs typeface="Arial" panose="020B0604020202020204" pitchFamily="34" charset="0"/>
              </a:rPr>
              <a:t> patients with AV block usually </a:t>
            </a:r>
            <a:r>
              <a:rPr lang="en-US" sz="4500" b="1" dirty="0">
                <a:solidFill>
                  <a:schemeClr val="bg1"/>
                </a:solidFill>
                <a:latin typeface="Arial" panose="020B0604020202020204" pitchFamily="34" charset="0"/>
                <a:cs typeface="Arial" panose="020B0604020202020204" pitchFamily="34" charset="0"/>
              </a:rPr>
              <a:t>short-lived</a:t>
            </a:r>
            <a:r>
              <a:rPr lang="en-US" sz="4500" dirty="0">
                <a:solidFill>
                  <a:schemeClr val="bg1"/>
                </a:solidFill>
                <a:latin typeface="Arial" panose="020B0604020202020204" pitchFamily="34" charset="0"/>
                <a:cs typeface="Arial" panose="020B0604020202020204" pitchFamily="34" charset="0"/>
              </a:rPr>
              <a:t> with management of a </a:t>
            </a:r>
            <a:r>
              <a:rPr lang="en-US" sz="4500" b="1" dirty="0">
                <a:solidFill>
                  <a:schemeClr val="bg1"/>
                </a:solidFill>
                <a:latin typeface="Arial" panose="020B0604020202020204" pitchFamily="34" charset="0"/>
                <a:cs typeface="Arial" panose="020B0604020202020204" pitchFamily="34" charset="0"/>
              </a:rPr>
              <a:t>temporary pacemaker</a:t>
            </a:r>
            <a:endParaRPr lang="en-US" sz="4500" b="1" i="0" dirty="0">
              <a:solidFill>
                <a:schemeClr val="bg1"/>
              </a:solidFill>
              <a:effectLst/>
              <a:latin typeface="Arial" panose="020B0604020202020204" pitchFamily="34" charset="0"/>
              <a:cs typeface="Arial" panose="020B0604020202020204" pitchFamily="34" charset="0"/>
            </a:endParaRPr>
          </a:p>
          <a:p>
            <a:pPr algn="ctr">
              <a:lnSpc>
                <a:spcPct val="90000"/>
              </a:lnSpc>
            </a:pPr>
            <a:endParaRPr lang="en-US" sz="4500" b="0" i="0" dirty="0">
              <a:solidFill>
                <a:schemeClr val="bg1"/>
              </a:solidFill>
              <a:effectLst/>
              <a:latin typeface="Arial" panose="020B0604020202020204" pitchFamily="34" charset="0"/>
              <a:cs typeface="Arial" panose="020B0604020202020204" pitchFamily="34" charset="0"/>
            </a:endParaRPr>
          </a:p>
        </p:txBody>
      </p:sp>
      <p:pic>
        <p:nvPicPr>
          <p:cNvPr id="49" name="Picture 2" descr="Clinical Manifestations of Early Disseminated Lyme Carditis | SpringerLink">
            <a:extLst>
              <a:ext uri="{FF2B5EF4-FFF2-40B4-BE49-F238E27FC236}">
                <a16:creationId xmlns:a16="http://schemas.microsoft.com/office/drawing/2014/main" id="{A63D1DC6-3583-64B8-0305-0569BB7A31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778" y="12918039"/>
            <a:ext cx="10527244" cy="597824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304E433-1495-970C-68CC-CD62A1A11E9E}"/>
              </a:ext>
            </a:extLst>
          </p:cNvPr>
          <p:cNvSpPr txBox="1"/>
          <p:nvPr/>
        </p:nvSpPr>
        <p:spPr>
          <a:xfrm>
            <a:off x="282491" y="4510251"/>
            <a:ext cx="8457980" cy="4939814"/>
          </a:xfrm>
          <a:prstGeom prst="rect">
            <a:avLst/>
          </a:prstGeom>
          <a:noFill/>
        </p:spPr>
        <p:txBody>
          <a:bodyPr wrap="square">
            <a:spAutoFit/>
          </a:bodyPr>
          <a:lstStyle/>
          <a:p>
            <a:pPr marL="0" marR="0" algn="just">
              <a:spcBef>
                <a:spcPts val="0"/>
              </a:spcBef>
              <a:spcAft>
                <a:spcPts val="0"/>
              </a:spcAft>
            </a:pPr>
            <a:r>
              <a:rPr lang="en-US" sz="21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Lyme disease, a vector-borne spirochetal bacterial infection caused by the </a:t>
            </a:r>
            <a:r>
              <a:rPr lang="en-US" sz="2100" i="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Borrelia</a:t>
            </a:r>
            <a:r>
              <a:rPr lang="en-US" sz="21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bacterium, is the most common tick-borne disease in the United States and Europe</a:t>
            </a:r>
            <a:r>
              <a:rPr lang="en-US" sz="2100" i="1"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r>
              <a:rPr lang="en-US" sz="21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While it commonly causes early localized disease, characterized by fever and erythema </a:t>
            </a:r>
            <a:r>
              <a:rPr lang="en-US" sz="2100" kern="100" dirty="0" err="1">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migrans</a:t>
            </a:r>
            <a:r>
              <a:rPr lang="en-US" sz="2100" kern="100" dirty="0">
                <a:solidFill>
                  <a:srgbClr val="000000"/>
                </a:solidFill>
                <a:effectLst/>
                <a:highlight>
                  <a:srgbClr val="FFFFFF"/>
                </a:highlight>
                <a:latin typeface="Arial" panose="020B0604020202020204" pitchFamily="34" charset="0"/>
                <a:ea typeface="Aptos" panose="020B0004020202020204" pitchFamily="34" charset="0"/>
                <a:cs typeface="Arial" panose="020B0604020202020204" pitchFamily="34" charset="0"/>
              </a:rPr>
              <a:t> with or without other constitutional symptoms, it can also present with intermittent or persistent arthritis, encephalopathy or polyneuropathy, and even cardiac involvement within weeks to a few months after the initial onset. Cardiac involvement ranges from myopericarditis to atrioventricular (AV) conduction block, the most common manifestation. The degree of AV block can change rapidly, for example a first-degree AV block can progress to second-degree or even complete heart block. We present a rare case of complete heart block with seropositivity for Lyme disease leading to dual chamber placement and full recovery after the patient was started on appropriate antibiotic therapy. </a:t>
            </a:r>
            <a:endParaRPr lang="en-US"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77B93785-A43C-7F1F-597C-786498645985}"/>
              </a:ext>
            </a:extLst>
          </p:cNvPr>
          <p:cNvSpPr txBox="1"/>
          <p:nvPr/>
        </p:nvSpPr>
        <p:spPr>
          <a:xfrm>
            <a:off x="282491" y="10500880"/>
            <a:ext cx="8571841" cy="3970318"/>
          </a:xfrm>
          <a:prstGeom prst="rect">
            <a:avLst/>
          </a:prstGeom>
          <a:noFill/>
        </p:spPr>
        <p:txBody>
          <a:bodyPr wrap="square">
            <a:spAutoFit/>
          </a:bodyPr>
          <a:lstStyle/>
          <a:p>
            <a:pPr marL="0" marR="0" algn="just">
              <a:spcBef>
                <a:spcPts val="0"/>
              </a:spcBef>
              <a:spcAft>
                <a:spcPts val="0"/>
              </a:spcAft>
            </a:pP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39-year-old male presented to the hospital for evaluation following two episodes of syncope, in which he felt lightheaded and subsequently became unresponsive. He denied any chest pain, palpitations, or shortness of breath. The patient was brought to the emergency department and was found to be in complete heart block (figure 3). He was evaluated by cardiology and underwent dual chamber pacemaker placement. Comprehensive metabolic panel, thyroid stimulating hormone, and troponin levels were all unremarkable. Further workup revealed Lyme serologies positive for IgG and IgM (figure 2). Further questioning revealed recent camping and hiking in the Midwest with exposure to ticks. No rashes were reported, but he did report myalgia, fevers, and sweats. </a:t>
            </a:r>
            <a:endParaRPr lang="en-US"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5B5C0D7-02C1-1450-2500-12856A8DBC6B}"/>
              </a:ext>
            </a:extLst>
          </p:cNvPr>
          <p:cNvSpPr txBox="1"/>
          <p:nvPr/>
        </p:nvSpPr>
        <p:spPr>
          <a:xfrm>
            <a:off x="263479" y="15598772"/>
            <a:ext cx="8571841" cy="2354491"/>
          </a:xfrm>
          <a:prstGeom prst="rect">
            <a:avLst/>
          </a:prstGeom>
          <a:noFill/>
        </p:spPr>
        <p:txBody>
          <a:bodyPr wrap="square">
            <a:spAutoFit/>
          </a:bodyPr>
          <a:lstStyle/>
          <a:p>
            <a:pPr marL="0" marR="0" algn="just">
              <a:spcBef>
                <a:spcPts val="0"/>
              </a:spcBef>
              <a:spcAft>
                <a:spcPts val="0"/>
              </a:spcAft>
            </a:pP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diagnosis of Lyme carditis was made. He was followed in the infectious disease clinic and treated with four weeks of intravenous ceftriaxone. The patient was further evaluated by electrophysiology and workup showed complete recovery of conduction with no AV block. His dual chamber system was subsequently removed, and he had no further episodes of syncopal events and returned to normal level of functioning.</a:t>
            </a:r>
            <a:endParaRPr lang="en-US"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F039CFA-F688-9473-1152-AEC991D707EB}"/>
              </a:ext>
            </a:extLst>
          </p:cNvPr>
          <p:cNvSpPr txBox="1"/>
          <p:nvPr/>
        </p:nvSpPr>
        <p:spPr>
          <a:xfrm>
            <a:off x="263479" y="18769167"/>
            <a:ext cx="8457980" cy="3175806"/>
          </a:xfrm>
          <a:prstGeom prst="rect">
            <a:avLst/>
          </a:prstGeom>
          <a:noFill/>
        </p:spPr>
        <p:txBody>
          <a:bodyPr wrap="square">
            <a:spAutoFit/>
          </a:bodyPr>
          <a:lstStyle/>
          <a:p>
            <a:pPr marR="0" lvl="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Wang, C., Chacko, S., Abdollah, H., &amp;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Baranchuk</a:t>
            </a:r>
            <a:r>
              <a:rPr lang="en-US" sz="1400" dirty="0">
                <a:effectLst/>
                <a:latin typeface="Arial" panose="020B0604020202020204" pitchFamily="34" charset="0"/>
                <a:ea typeface="Calibri" panose="020F0502020204030204" pitchFamily="34" charset="0"/>
                <a:cs typeface="Times New Roman" panose="02020603050405020304" pitchFamily="18" charset="0"/>
              </a:rPr>
              <a:t>, A. (2019). Treating Lyme carditis high-degree AV block using a temporary-permanent pacemaker. Annals of noninvasive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electrocardiology</a:t>
            </a:r>
            <a:r>
              <a:rPr lang="en-US" sz="1400" dirty="0">
                <a:effectLst/>
                <a:latin typeface="Arial" panose="020B0604020202020204" pitchFamily="34" charset="0"/>
                <a:ea typeface="Calibri" panose="020F0502020204030204" pitchFamily="34" charset="0"/>
                <a:cs typeface="Times New Roman" panose="02020603050405020304" pitchFamily="18" charset="0"/>
              </a:rPr>
              <a:t> : the official journal of the International Society for Holter and Noninvasive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Electrocardiology</a:t>
            </a:r>
            <a:r>
              <a:rPr lang="en-US" sz="1400" dirty="0">
                <a:effectLst/>
                <a:latin typeface="Arial" panose="020B0604020202020204" pitchFamily="34" charset="0"/>
                <a:ea typeface="Calibri" panose="020F0502020204030204" pitchFamily="34" charset="0"/>
                <a:cs typeface="Times New Roman" panose="02020603050405020304" pitchFamily="18" charset="0"/>
              </a:rPr>
              <a:t>, Inc, 24(3), e12599. </a:t>
            </a:r>
            <a:r>
              <a:rPr lang="en-US" sz="1400" u="sng" dirty="0">
                <a:effectLst/>
                <a:latin typeface="Arial" panose="020B0604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https://doi.org/10.1111/anec.12599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400" dirty="0" err="1">
                <a:effectLst/>
                <a:latin typeface="Arial" panose="020B0604020202020204" pitchFamily="34" charset="0"/>
                <a:ea typeface="Calibri" panose="020F0502020204030204" pitchFamily="34" charset="0"/>
                <a:cs typeface="Times New Roman" panose="02020603050405020304" pitchFamily="18" charset="0"/>
              </a:rPr>
              <a:t>Kostić</a:t>
            </a:r>
            <a:r>
              <a:rPr lang="en-US" sz="1400" dirty="0">
                <a:effectLst/>
                <a:latin typeface="Arial" panose="020B0604020202020204" pitchFamily="34" charset="0"/>
                <a:ea typeface="Calibri" panose="020F0502020204030204" pitchFamily="34" charset="0"/>
                <a:cs typeface="Times New Roman" panose="02020603050405020304" pitchFamily="18" charset="0"/>
              </a:rPr>
              <a:t>, 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Momčilović</a:t>
            </a:r>
            <a:r>
              <a:rPr lang="en-US" sz="1400" dirty="0">
                <a:effectLst/>
                <a:latin typeface="Arial" panose="020B0604020202020204" pitchFamily="34" charset="0"/>
                <a:ea typeface="Calibri" panose="020F0502020204030204" pitchFamily="34" charset="0"/>
                <a:cs typeface="Times New Roman" panose="02020603050405020304" pitchFamily="18" charset="0"/>
              </a:rPr>
              <a:t>, S., Perišić, Z. D.,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Apostolović</a:t>
            </a:r>
            <a:r>
              <a:rPr lang="en-US" sz="1400" dirty="0">
                <a:effectLst/>
                <a:latin typeface="Arial" panose="020B0604020202020204" pitchFamily="34" charset="0"/>
                <a:ea typeface="Calibri" panose="020F0502020204030204" pitchFamily="34" charset="0"/>
                <a:cs typeface="Times New Roman" panose="02020603050405020304" pitchFamily="18" charset="0"/>
              </a:rPr>
              <a:t>, S. R.,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Cvetković</a:t>
            </a:r>
            <a:r>
              <a:rPr lang="en-US" sz="1400" dirty="0">
                <a:effectLst/>
                <a:latin typeface="Arial" panose="020B0604020202020204" pitchFamily="34" charset="0"/>
                <a:ea typeface="Calibri" panose="020F0502020204030204" pitchFamily="34" charset="0"/>
                <a:cs typeface="Times New Roman" panose="02020603050405020304" pitchFamily="18" charset="0"/>
              </a:rPr>
              <a:t>, J., Jovanović, A.,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Barać</a:t>
            </a:r>
            <a:r>
              <a:rPr lang="en-US" sz="1400" dirty="0">
                <a:effectLst/>
                <a:latin typeface="Arial" panose="020B0604020202020204" pitchFamily="34" charset="0"/>
                <a:ea typeface="Calibri" panose="020F0502020204030204" pitchFamily="34" charset="0"/>
                <a:cs typeface="Times New Roman" panose="02020603050405020304" pitchFamily="18" charset="0"/>
              </a:rPr>
              <a:t>, A.,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Šalinger-Martinović</a:t>
            </a:r>
            <a:r>
              <a:rPr lang="en-US" sz="1400" dirty="0">
                <a:effectLst/>
                <a:latin typeface="Arial" panose="020B0604020202020204" pitchFamily="34" charset="0"/>
                <a:ea typeface="Calibri" panose="020F0502020204030204" pitchFamily="34" charset="0"/>
                <a:cs typeface="Times New Roman" panose="02020603050405020304" pitchFamily="18" charset="0"/>
              </a:rPr>
              <a:t>, S., &amp;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Tasić-Otašević</a:t>
            </a:r>
            <a:r>
              <a:rPr lang="en-US" sz="1400" dirty="0">
                <a:effectLst/>
                <a:latin typeface="Arial" panose="020B0604020202020204" pitchFamily="34" charset="0"/>
                <a:ea typeface="Calibri" panose="020F0502020204030204" pitchFamily="34" charset="0"/>
                <a:cs typeface="Times New Roman" panose="02020603050405020304" pitchFamily="18" charset="0"/>
              </a:rPr>
              <a:t>, S. (2017). Manifestations of Lyme carditis. International journal of cardiology, 232, 24–32. </a:t>
            </a:r>
            <a:r>
              <a:rPr lang="en-US" sz="1400" u="sng" dirty="0">
                <a:effectLst/>
                <a:latin typeface="Arial" panose="020B0604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https://doi.org/10.1016/j.ijcard.2016.12.169</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400" dirty="0" err="1">
                <a:effectLst/>
                <a:latin typeface="Arial" panose="020B0604020202020204" pitchFamily="34" charset="0"/>
                <a:ea typeface="Calibri" panose="020F0502020204030204" pitchFamily="34" charset="0"/>
                <a:cs typeface="Times New Roman" panose="02020603050405020304" pitchFamily="18" charset="0"/>
              </a:rPr>
              <a:t>Radesich</a:t>
            </a:r>
            <a:r>
              <a:rPr lang="en-US" sz="1400" dirty="0">
                <a:effectLst/>
                <a:latin typeface="Arial" panose="020B0604020202020204" pitchFamily="34" charset="0"/>
                <a:ea typeface="Calibri" panose="020F0502020204030204" pitchFamily="34" charset="0"/>
                <a:cs typeface="Times New Roman" panose="02020603050405020304" pitchFamily="18" charset="0"/>
              </a:rPr>
              <a:t>, C., Del Mestre, E.,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Medo</a:t>
            </a:r>
            <a:r>
              <a:rPr lang="en-US" sz="1400" dirty="0">
                <a:effectLst/>
                <a:latin typeface="Arial" panose="020B0604020202020204" pitchFamily="34" charset="0"/>
                <a:ea typeface="Calibri" panose="020F0502020204030204" pitchFamily="34" charset="0"/>
                <a:cs typeface="Times New Roman" panose="02020603050405020304" pitchFamily="18" charset="0"/>
              </a:rPr>
              <a:t>, K.,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Vitrella</a:t>
            </a:r>
            <a:r>
              <a:rPr lang="en-US" sz="1400" dirty="0">
                <a:effectLst/>
                <a:latin typeface="Arial" panose="020B0604020202020204" pitchFamily="34" charset="0"/>
                <a:ea typeface="Calibri" panose="020F0502020204030204" pitchFamily="34" charset="0"/>
                <a:cs typeface="Times New Roman" panose="02020603050405020304" pitchFamily="18" charset="0"/>
              </a:rPr>
              <a:t>, G.,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Manca</a:t>
            </a:r>
            <a:r>
              <a:rPr lang="en-US" sz="1400" dirty="0">
                <a:effectLst/>
                <a:latin typeface="Arial" panose="020B0604020202020204" pitchFamily="34" charset="0"/>
                <a:ea typeface="Calibri" panose="020F0502020204030204" pitchFamily="34" charset="0"/>
                <a:cs typeface="Times New Roman" panose="02020603050405020304" pitchFamily="18" charset="0"/>
              </a:rPr>
              <a:t>, P.,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Chiatto</a:t>
            </a:r>
            <a:r>
              <a:rPr lang="en-US" sz="1400" dirty="0">
                <a:effectLst/>
                <a:latin typeface="Arial" panose="020B0604020202020204" pitchFamily="34" charset="0"/>
                <a:ea typeface="Calibri" panose="020F0502020204030204" pitchFamily="34" charset="0"/>
                <a:cs typeface="Times New Roman" panose="02020603050405020304" pitchFamily="18" charset="0"/>
              </a:rPr>
              <a:t>, M.,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Castrichini</a:t>
            </a:r>
            <a:r>
              <a:rPr lang="en-US" sz="1400" dirty="0">
                <a:effectLst/>
                <a:latin typeface="Arial" panose="020B0604020202020204" pitchFamily="34" charset="0"/>
                <a:ea typeface="Calibri" panose="020F0502020204030204" pitchFamily="34" charset="0"/>
                <a:cs typeface="Times New Roman" panose="02020603050405020304" pitchFamily="18" charset="0"/>
              </a:rPr>
              <a:t>, M., &amp;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Sinagra</a:t>
            </a:r>
            <a:r>
              <a:rPr lang="en-US" sz="1400" dirty="0">
                <a:effectLst/>
                <a:latin typeface="Arial" panose="020B0604020202020204" pitchFamily="34" charset="0"/>
                <a:ea typeface="Calibri" panose="020F0502020204030204" pitchFamily="34" charset="0"/>
                <a:cs typeface="Times New Roman" panose="02020603050405020304" pitchFamily="18" charset="0"/>
              </a:rPr>
              <a:t>, G. (2022). Lyme Carditis: From Pathophysiology to Clinical Management. Pathogens (Basel, Switzerland), 11(5), 582. </a:t>
            </a:r>
            <a:r>
              <a:rPr lang="en-US" sz="1400" u="sng" dirty="0">
                <a:effectLst/>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https://doi.org/10.3390/pathogens11050582</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400" dirty="0" err="1">
                <a:effectLst/>
                <a:latin typeface="Arial" panose="020B0604020202020204" pitchFamily="34" charset="0"/>
                <a:ea typeface="Calibri" panose="020F0502020204030204" pitchFamily="34" charset="0"/>
                <a:cs typeface="Times New Roman" panose="02020603050405020304" pitchFamily="18" charset="0"/>
              </a:rPr>
              <a:t>Wamboldt</a:t>
            </a:r>
            <a:r>
              <a:rPr lang="en-US" sz="1400" dirty="0">
                <a:effectLst/>
                <a:latin typeface="Arial" panose="020B0604020202020204" pitchFamily="34" charset="0"/>
                <a:ea typeface="Calibri" panose="020F0502020204030204" pitchFamily="34" charset="0"/>
                <a:cs typeface="Times New Roman" panose="02020603050405020304" pitchFamily="18" charset="0"/>
              </a:rPr>
              <a:t>, R., Wang, C. N., Miller, J. C., Enriquez, A., Yeung, C., Chacko, S.,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Foisy</a:t>
            </a:r>
            <a:r>
              <a:rPr lang="en-US" sz="1400" dirty="0">
                <a:effectLst/>
                <a:latin typeface="Arial" panose="020B0604020202020204" pitchFamily="34" charset="0"/>
                <a:ea typeface="Calibri" panose="020F0502020204030204" pitchFamily="34" charset="0"/>
                <a:cs typeface="Times New Roman" panose="02020603050405020304" pitchFamily="18" charset="0"/>
              </a:rPr>
              <a:t>, M., &amp;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Baranchuk</a:t>
            </a:r>
            <a:r>
              <a:rPr lang="en-US" sz="1400" dirty="0">
                <a:effectLst/>
                <a:latin typeface="Arial" panose="020B0604020202020204" pitchFamily="34" charset="0"/>
                <a:ea typeface="Calibri" panose="020F0502020204030204" pitchFamily="34" charset="0"/>
                <a:cs typeface="Times New Roman" panose="02020603050405020304" pitchFamily="18" charset="0"/>
              </a:rPr>
              <a:t>, A. (2022). Pacemaker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Explantation</a:t>
            </a:r>
            <a:r>
              <a:rPr lang="en-US" sz="1400" dirty="0">
                <a:effectLst/>
                <a:latin typeface="Arial" panose="020B0604020202020204" pitchFamily="34" charset="0"/>
                <a:ea typeface="Calibri" panose="020F0502020204030204" pitchFamily="34" charset="0"/>
                <a:cs typeface="Times New Roman" panose="02020603050405020304" pitchFamily="18" charset="0"/>
              </a:rPr>
              <a:t> in Patients With Lyme Carditis. JACC. Case reports, 4(10), 613–616. </a:t>
            </a:r>
            <a:r>
              <a:rPr lang="en-US" sz="1400" u="sng" dirty="0">
                <a:effectLst/>
                <a:latin typeface="Arial" panose="020B060402020202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https://doi.org/10.1016/j.jaccas.2022.02.012</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998C4AC-A66D-2A0A-53F8-386CBB9D0394}"/>
              </a:ext>
            </a:extLst>
          </p:cNvPr>
          <p:cNvSpPr txBox="1"/>
          <p:nvPr/>
        </p:nvSpPr>
        <p:spPr>
          <a:xfrm>
            <a:off x="9173286" y="21198963"/>
            <a:ext cx="5571066" cy="415498"/>
          </a:xfrm>
          <a:prstGeom prst="rect">
            <a:avLst/>
          </a:prstGeom>
          <a:noFill/>
        </p:spPr>
        <p:txBody>
          <a:bodyPr wrap="square">
            <a:spAutoFit/>
          </a:bodyPr>
          <a:lstStyle/>
          <a:p>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The authors have no disclosures.</a:t>
            </a:r>
            <a:endParaRPr lang="en-US" sz="2100" dirty="0">
              <a:solidFill>
                <a:schemeClr val="bg1"/>
              </a:solidFill>
              <a:latin typeface="Arial" panose="020B0604020202020204" pitchFamily="34" charset="0"/>
              <a:cs typeface="Arial" panose="020B0604020202020204" pitchFamily="34" charset="0"/>
            </a:endParaRPr>
          </a:p>
        </p:txBody>
      </p:sp>
      <p:grpSp>
        <p:nvGrpSpPr>
          <p:cNvPr id="60" name="Google Shape;102;p1">
            <a:extLst>
              <a:ext uri="{FF2B5EF4-FFF2-40B4-BE49-F238E27FC236}">
                <a16:creationId xmlns:a16="http://schemas.microsoft.com/office/drawing/2014/main" id="{9D2E6C4E-AEFB-72DB-DDD6-B964C77423C6}"/>
              </a:ext>
            </a:extLst>
          </p:cNvPr>
          <p:cNvGrpSpPr>
            <a:grpSpLocks noChangeAspect="1"/>
          </p:cNvGrpSpPr>
          <p:nvPr/>
        </p:nvGrpSpPr>
        <p:grpSpPr>
          <a:xfrm>
            <a:off x="20412405" y="10276755"/>
            <a:ext cx="8686800" cy="467445"/>
            <a:chOff x="6695" y="4253"/>
            <a:chExt cx="6368" cy="529"/>
          </a:xfrm>
          <a:solidFill>
            <a:srgbClr val="105963"/>
          </a:solidFill>
        </p:grpSpPr>
        <p:sp>
          <p:nvSpPr>
            <p:cNvPr id="61" name="Google Shape;103;p1">
              <a:extLst>
                <a:ext uri="{FF2B5EF4-FFF2-40B4-BE49-F238E27FC236}">
                  <a16:creationId xmlns:a16="http://schemas.microsoft.com/office/drawing/2014/main" id="{A48BDB57-153B-E384-589D-F8D4D2D1979D}"/>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62" name="Google Shape;104;p1">
              <a:extLst>
                <a:ext uri="{FF2B5EF4-FFF2-40B4-BE49-F238E27FC236}">
                  <a16:creationId xmlns:a16="http://schemas.microsoft.com/office/drawing/2014/main" id="{8B37F649-30B5-DB78-B9F5-5C0BA4A76452}"/>
                </a:ext>
              </a:extLst>
            </p:cNvPr>
            <p:cNvSpPr/>
            <p:nvPr/>
          </p:nvSpPr>
          <p:spPr>
            <a:xfrm>
              <a:off x="8451" y="4309"/>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FIGURE 2</a:t>
              </a:r>
              <a:endParaRPr sz="2500" dirty="0"/>
            </a:p>
          </p:txBody>
        </p:sp>
      </p:grpSp>
      <p:grpSp>
        <p:nvGrpSpPr>
          <p:cNvPr id="63" name="Google Shape;102;p1">
            <a:extLst>
              <a:ext uri="{FF2B5EF4-FFF2-40B4-BE49-F238E27FC236}">
                <a16:creationId xmlns:a16="http://schemas.microsoft.com/office/drawing/2014/main" id="{415AF7BB-4672-D408-81B4-E6C5A4E01826}"/>
              </a:ext>
            </a:extLst>
          </p:cNvPr>
          <p:cNvGrpSpPr>
            <a:grpSpLocks noChangeAspect="1"/>
          </p:cNvGrpSpPr>
          <p:nvPr/>
        </p:nvGrpSpPr>
        <p:grpSpPr>
          <a:xfrm>
            <a:off x="20412405" y="15456725"/>
            <a:ext cx="8686800" cy="467445"/>
            <a:chOff x="6695" y="4253"/>
            <a:chExt cx="6368" cy="529"/>
          </a:xfrm>
          <a:solidFill>
            <a:srgbClr val="105963"/>
          </a:solidFill>
        </p:grpSpPr>
        <p:sp>
          <p:nvSpPr>
            <p:cNvPr id="1024" name="Google Shape;103;p1">
              <a:extLst>
                <a:ext uri="{FF2B5EF4-FFF2-40B4-BE49-F238E27FC236}">
                  <a16:creationId xmlns:a16="http://schemas.microsoft.com/office/drawing/2014/main" id="{6A2A1A7E-0AD8-2F9E-125A-88F802EAB07E}"/>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025" name="Google Shape;104;p1">
              <a:extLst>
                <a:ext uri="{FF2B5EF4-FFF2-40B4-BE49-F238E27FC236}">
                  <a16:creationId xmlns:a16="http://schemas.microsoft.com/office/drawing/2014/main" id="{C9B9376F-6EBC-E3D6-9079-217F43EBC838}"/>
                </a:ext>
              </a:extLst>
            </p:cNvPr>
            <p:cNvSpPr/>
            <p:nvPr/>
          </p:nvSpPr>
          <p:spPr>
            <a:xfrm>
              <a:off x="8451" y="4309"/>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FIGURE 3</a:t>
              </a:r>
              <a:endParaRPr sz="2500" dirty="0"/>
            </a:p>
          </p:txBody>
        </p:sp>
      </p:grpSp>
      <p:sp>
        <p:nvSpPr>
          <p:cNvPr id="1027" name="TextBox 1026">
            <a:extLst>
              <a:ext uri="{FF2B5EF4-FFF2-40B4-BE49-F238E27FC236}">
                <a16:creationId xmlns:a16="http://schemas.microsoft.com/office/drawing/2014/main" id="{44911EF0-2002-C2D2-F65B-31826E1E9ABB}"/>
              </a:ext>
            </a:extLst>
          </p:cNvPr>
          <p:cNvSpPr txBox="1"/>
          <p:nvPr/>
        </p:nvSpPr>
        <p:spPr>
          <a:xfrm>
            <a:off x="20412405" y="4453890"/>
            <a:ext cx="8619795" cy="5586145"/>
          </a:xfrm>
          <a:prstGeom prst="rect">
            <a:avLst/>
          </a:prstGeom>
          <a:noFill/>
        </p:spPr>
        <p:txBody>
          <a:bodyPr wrap="square">
            <a:spAutoFit/>
          </a:bodyPr>
          <a:lstStyle/>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Lyme carditis can affect different portions of the conduction system, causing blocks in the sinoatrial node, atrioventricular (AV) node, and fascicle and bundle branches. As expected, and as seen in our case, patients with high degrees of AV block such as complete heart block are more likely to be symptomatic. Treatment with antibiotics (e.g. doxycycline, amoxicillin, cefuroxime) not only prevents mild disease from progressing to worse complications but has also been shown to shorten the duration of cardiac manifestations. If there is a high clinical suspicion for Lyme carditis, empiric treatment should be initiated immediately. </a:t>
            </a:r>
          </a:p>
          <a:p>
            <a:pPr algn="just"/>
            <a:endParaRPr lang="en-US" sz="2100" kern="100" dirty="0">
              <a:latin typeface="Arial" panose="020B0604020202020204" pitchFamily="34" charset="0"/>
              <a:ea typeface="Aptos" panose="020B0004020202020204" pitchFamily="34" charset="0"/>
              <a:cs typeface="Arial" panose="020B0604020202020204" pitchFamily="34" charset="0"/>
            </a:endParaRPr>
          </a:p>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In addition, establishing the diagnosis is not only important for choice of treatment, but also to avoid unnecessary placement of a permanent pacemaker for severe conduction abnormalities. Prognosis is favorable among appropriately treated patients and Lyme carditis is relatively short lived as complete heart block typically resolves within six weeks. </a:t>
            </a:r>
          </a:p>
          <a:p>
            <a:pPr marL="0" marR="0" algn="just">
              <a:spcBef>
                <a:spcPts val="0"/>
              </a:spcBef>
              <a:spcAft>
                <a:spcPts val="0"/>
              </a:spcAft>
            </a:pPr>
            <a:endParaRPr lang="en-US" sz="21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2982D409-3D26-4F91-AE0F-4E81A6BC539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738" t="20459" r="24758" b="45299"/>
          <a:stretch/>
        </p:blipFill>
        <p:spPr bwMode="auto">
          <a:xfrm>
            <a:off x="21092733" y="10821176"/>
            <a:ext cx="7259137"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028">
            <a:extLst>
              <a:ext uri="{FF2B5EF4-FFF2-40B4-BE49-F238E27FC236}">
                <a16:creationId xmlns:a16="http://schemas.microsoft.com/office/drawing/2014/main" id="{610C5C5B-4BD2-6CBC-7FD7-20EB2AA7A04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589" t="59665" r="24368" b="3417"/>
          <a:stretch/>
        </p:blipFill>
        <p:spPr bwMode="auto">
          <a:xfrm>
            <a:off x="20689557" y="16017691"/>
            <a:ext cx="8132496" cy="5448062"/>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6AD07953-BB15-5615-10EB-427AA41E77D4}"/>
              </a:ext>
            </a:extLst>
          </p:cNvPr>
          <p:cNvSpPr txBox="1"/>
          <p:nvPr/>
        </p:nvSpPr>
        <p:spPr>
          <a:xfrm>
            <a:off x="9435964" y="19088699"/>
            <a:ext cx="10527244" cy="738664"/>
          </a:xfrm>
          <a:prstGeom prst="rect">
            <a:avLst/>
          </a:prstGeom>
          <a:noFill/>
        </p:spPr>
        <p:txBody>
          <a:bodyPr wrap="square">
            <a:spAutoFit/>
          </a:bodyPr>
          <a:lstStyle/>
          <a:p>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Figure 1 – cardiac involvement of Lyme disease ranges from decreased contractility and myopericarditis to arrhythmias including atrioventricular (AV) conduction block</a:t>
            </a:r>
          </a:p>
        </p:txBody>
      </p:sp>
      <p:pic>
        <p:nvPicPr>
          <p:cNvPr id="7" name="Audio 6">
            <a:extLst>
              <a:ext uri="{FF2B5EF4-FFF2-40B4-BE49-F238E27FC236}">
                <a16:creationId xmlns:a16="http://schemas.microsoft.com/office/drawing/2014/main" id="{317F63BB-7B6A-6628-9B1E-3CD0A87CC69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8295600" y="209804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4555"/>
    </mc:Choice>
    <mc:Fallback xmlns="">
      <p:transition spd="slow" advTm="224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isNarration="1">
              <p:cMediaNode vol="80000" showWhenStopped="0">
                <p:cTn id="8"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9229</TotalTime>
  <Words>933</Words>
  <Application>Microsoft Macintosh PowerPoint</Application>
  <PresentationFormat>Custom</PresentationFormat>
  <Paragraphs>45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Open Sans</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Vattem, Nishita-IL CCOM 23</cp:lastModifiedBy>
  <cp:revision>416</cp:revision>
  <cp:lastPrinted>2019-03-20T15:11:57Z</cp:lastPrinted>
  <dcterms:created xsi:type="dcterms:W3CDTF">1997-10-24T05:44:18Z</dcterms:created>
  <dcterms:modified xsi:type="dcterms:W3CDTF">2024-03-29T23:59:00Z</dcterms:modified>
  <cp:category>templates for scientific poster</cp:category>
</cp:coreProperties>
</file>