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EAEAEA"/>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6197" autoAdjust="0"/>
  </p:normalViewPr>
  <p:slideViewPr>
    <p:cSldViewPr>
      <p:cViewPr varScale="1">
        <p:scale>
          <a:sx n="38" d="100"/>
          <a:sy n="38" d="100"/>
        </p:scale>
        <p:origin x="944" y="248"/>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a:stretch>
            <a:fillRect/>
          </a:stretch>
        </p:blipFill>
        <p:spPr>
          <a:xfrm>
            <a:off x="-12357" y="-88362"/>
            <a:ext cx="29260800" cy="22066913"/>
          </a:xfrm>
          <a:prstGeom prst="rect">
            <a:avLst/>
          </a:prstGeom>
        </p:spPr>
      </p:pic>
      <p:sp>
        <p:nvSpPr>
          <p:cNvPr id="2052" name="Text Box 2"/>
          <p:cNvSpPr txBox="1">
            <a:spLocks noChangeArrowheads="1"/>
          </p:cNvSpPr>
          <p:nvPr/>
        </p:nvSpPr>
        <p:spPr bwMode="auto">
          <a:xfrm>
            <a:off x="4495507" y="132779"/>
            <a:ext cx="19291250" cy="4073314"/>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60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Repeat Offender: Spontaneous Coronary </a:t>
            </a:r>
          </a:p>
          <a:p>
            <a:pPr algn="ctr">
              <a:defRPr/>
            </a:pPr>
            <a:r>
              <a:rPr lang="en-US" sz="60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Artery Dissection</a:t>
            </a:r>
          </a:p>
          <a:p>
            <a:pPr algn="ctr">
              <a:buFont typeface="Arial" charset="0"/>
              <a:buNone/>
              <a:defRPr/>
            </a:pPr>
            <a:r>
              <a:rPr lang="en-US" sz="88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2053" name="Text Box 4"/>
          <p:cNvSpPr txBox="1">
            <a:spLocks noChangeArrowheads="1"/>
          </p:cNvSpPr>
          <p:nvPr/>
        </p:nvSpPr>
        <p:spPr bwMode="auto">
          <a:xfrm>
            <a:off x="2933700" y="2608224"/>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Nishita Vattem D.O.</a:t>
            </a:r>
            <a:r>
              <a:rPr lang="en-US" sz="26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1</a:t>
            </a:r>
            <a:r>
              <a:rPr lang="en-US" sz="2600" b="1" i="1" dirty="0">
                <a:solidFill>
                  <a:schemeClr val="bg1"/>
                </a:solidFill>
                <a:latin typeface="Arial" panose="020B0604020202020204" pitchFamily="34" charset="0"/>
                <a:ea typeface="Times New Roman" panose="02020603050405020304" pitchFamily="18" charset="0"/>
                <a:cs typeface="Arial" panose="020B0604020202020204" pitchFamily="34" charset="0"/>
              </a:rPr>
              <a:t>, Vijay Kata M.D., Dureshahwar Ali D.O., Dhruv Joshi D.O., Nathan Frogge M.D</a:t>
            </a:r>
            <a:endParaRPr lang="en-US" sz="2600" b="1" i="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eaLnBrk="0" hangingPunct="0">
              <a:defRPr/>
            </a:pPr>
            <a:endParaRPr lang="en-GB" sz="4400" b="1" i="1" dirty="0">
              <a:solidFill>
                <a:schemeClr val="bg1"/>
              </a:solidFill>
              <a:latin typeface="+mj-lt"/>
              <a:cs typeface="Arial" panose="020B0604020202020204" pitchFamily="34" charset="0"/>
            </a:endParaRPr>
          </a:p>
        </p:txBody>
      </p:sp>
      <p:sp>
        <p:nvSpPr>
          <p:cNvPr id="2060" name="Text Box 122"/>
          <p:cNvSpPr txBox="1">
            <a:spLocks noChangeArrowheads="1"/>
          </p:cNvSpPr>
          <p:nvPr/>
        </p:nvSpPr>
        <p:spPr bwMode="auto">
          <a:xfrm>
            <a:off x="12357" y="3657600"/>
            <a:ext cx="29260800" cy="18288000"/>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1" dirty="0"/>
          </a:p>
          <a:p>
            <a:pPr>
              <a:lnSpc>
                <a:spcPct val="110000"/>
              </a:lnSpc>
              <a:defRPr/>
            </a:pPr>
            <a:endParaRPr lang="en-US" sz="2801" dirty="0"/>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endParaRPr lang="en-US" sz="3600" dirty="0">
              <a:solidFill>
                <a:srgbClr val="000000"/>
              </a:solidFill>
              <a:latin typeface="Open Sans" panose="020B0606030504020204" pitchFamily="34" charset="0"/>
            </a:endParaRPr>
          </a:p>
          <a:p>
            <a:pPr algn="just">
              <a:lnSpc>
                <a:spcPct val="110000"/>
              </a:lnSpc>
              <a:defRPr/>
            </a:pPr>
            <a:r>
              <a:rPr lang="en-US" sz="3600" dirty="0">
                <a:solidFill>
                  <a:srgbClr val="000000"/>
                </a:solidFill>
                <a:latin typeface="Open Sans" panose="020B0606030504020204" pitchFamily="34" charset="0"/>
              </a:rPr>
              <a:t> </a:t>
            </a: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tretch/>
        </p:blipFill>
        <p:spPr bwMode="auto">
          <a:xfrm>
            <a:off x="609600" y="221133"/>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C2DA652-CD7C-45F5-B759-D109CAFED722}"/>
              </a:ext>
            </a:extLst>
          </p:cNvPr>
          <p:cNvSpPr txBox="1"/>
          <p:nvPr/>
        </p:nvSpPr>
        <p:spPr>
          <a:xfrm>
            <a:off x="24003000" y="914400"/>
            <a:ext cx="5029200" cy="2616101"/>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a:solidFill>
                  <a:schemeClr val="bg1"/>
                </a:solidFill>
                <a:latin typeface="+mj-lt"/>
                <a:cs typeface="Arial" panose="020B0604020202020204" pitchFamily="34" charset="0"/>
              </a:rPr>
              <a:t>1</a:t>
            </a:r>
            <a:r>
              <a:rPr lang="en-GB" sz="3600" b="1" i="1" dirty="0">
                <a:solidFill>
                  <a:schemeClr val="bg1"/>
                </a:solidFill>
                <a:latin typeface="+mj-lt"/>
                <a:cs typeface="Arial" panose="020B0604020202020204" pitchFamily="34" charset="0"/>
              </a:rPr>
              <a:t>nvattem@rhc.net</a:t>
            </a:r>
            <a:endParaRPr lang="en-US" sz="4000" b="1" i="1" dirty="0">
              <a:solidFill>
                <a:schemeClr val="bg1"/>
              </a:solidFill>
              <a:latin typeface="+mj-lt"/>
              <a:cs typeface="Arial" panose="020B0604020202020204" pitchFamily="34" charset="0"/>
            </a:endParaRPr>
          </a:p>
        </p:txBody>
      </p:sp>
      <p:sp>
        <p:nvSpPr>
          <p:cNvPr id="6" name="Rectangle 197">
            <a:extLst>
              <a:ext uri="{FF2B5EF4-FFF2-40B4-BE49-F238E27FC236}">
                <a16:creationId xmlns:a16="http://schemas.microsoft.com/office/drawing/2014/main" id="{07C4F3F6-A94A-FC78-D4CB-BF44AB970EC4}"/>
              </a:ext>
            </a:extLst>
          </p:cNvPr>
          <p:cNvSpPr>
            <a:spLocks noChangeArrowheads="1"/>
          </p:cNvSpPr>
          <p:nvPr/>
        </p:nvSpPr>
        <p:spPr bwMode="auto">
          <a:xfrm>
            <a:off x="9045600" y="3810000"/>
            <a:ext cx="11201400" cy="17922240"/>
          </a:xfrm>
          <a:prstGeom prst="rect">
            <a:avLst/>
          </a:prstGeom>
          <a:solidFill>
            <a:srgbClr val="105963"/>
          </a:solidFill>
          <a:ln w="9525">
            <a:noFill/>
            <a:miter lim="800000"/>
            <a:headEnd/>
            <a:tailEnd/>
          </a:ln>
          <a:effectLst>
            <a:outerShdw blurRad="44450" dist="27940" dir="5400000" algn="ctr">
              <a:srgbClr val="000000">
                <a:alpha val="32000"/>
              </a:srgbClr>
            </a:outerShdw>
          </a:effectLst>
        </p:spPr>
        <p:txBody>
          <a:bodyPr lIns="96005" tIns="48003" rIns="96005" bIns="48003" anchor="ctr"/>
          <a:lstStyle/>
          <a:p>
            <a:pPr algn="ctr" defTabSz="4386263">
              <a:defRPr/>
            </a:pPr>
            <a:endParaRPr lang="en-US" sz="4600" b="1" dirty="0">
              <a:solidFill>
                <a:schemeClr val="bg1"/>
              </a:solidFill>
              <a:effectLst>
                <a:outerShdw blurRad="38100" dist="38100" dir="2700000" algn="tl">
                  <a:srgbClr val="000000">
                    <a:alpha val="43137"/>
                  </a:srgbClr>
                </a:outerShdw>
              </a:effectLst>
            </a:endParaRPr>
          </a:p>
        </p:txBody>
      </p:sp>
      <p:grpSp>
        <p:nvGrpSpPr>
          <p:cNvPr id="16" name="Google Shape;102;p1">
            <a:extLst>
              <a:ext uri="{FF2B5EF4-FFF2-40B4-BE49-F238E27FC236}">
                <a16:creationId xmlns:a16="http://schemas.microsoft.com/office/drawing/2014/main" id="{C74CF569-9402-5BBF-4B54-D244FB3B60C4}"/>
              </a:ext>
            </a:extLst>
          </p:cNvPr>
          <p:cNvGrpSpPr>
            <a:grpSpLocks noChangeAspect="1"/>
          </p:cNvGrpSpPr>
          <p:nvPr/>
        </p:nvGrpSpPr>
        <p:grpSpPr>
          <a:xfrm>
            <a:off x="223821" y="3886200"/>
            <a:ext cx="8686800" cy="467445"/>
            <a:chOff x="6695" y="4253"/>
            <a:chExt cx="6368" cy="529"/>
          </a:xfrm>
          <a:solidFill>
            <a:srgbClr val="105963"/>
          </a:solidFill>
        </p:grpSpPr>
        <p:sp>
          <p:nvSpPr>
            <p:cNvPr id="17" name="Google Shape;103;p1">
              <a:extLst>
                <a:ext uri="{FF2B5EF4-FFF2-40B4-BE49-F238E27FC236}">
                  <a16:creationId xmlns:a16="http://schemas.microsoft.com/office/drawing/2014/main" id="{78593B90-827C-FC48-084B-2A1E39519AE8}"/>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19" name="Google Shape;104;p1">
              <a:extLst>
                <a:ext uri="{FF2B5EF4-FFF2-40B4-BE49-F238E27FC236}">
                  <a16:creationId xmlns:a16="http://schemas.microsoft.com/office/drawing/2014/main" id="{F8B15DAF-CC81-F758-00ED-C2FF633D9E2A}"/>
                </a:ext>
              </a:extLst>
            </p:cNvPr>
            <p:cNvSpPr/>
            <p:nvPr/>
          </p:nvSpPr>
          <p:spPr>
            <a:xfrm>
              <a:off x="8451" y="4309"/>
              <a:ext cx="2856" cy="460"/>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BACKGROUND</a:t>
              </a:r>
              <a:endParaRPr sz="2500" dirty="0"/>
            </a:p>
          </p:txBody>
        </p:sp>
      </p:grpSp>
      <p:grpSp>
        <p:nvGrpSpPr>
          <p:cNvPr id="32" name="Google Shape;102;p1">
            <a:extLst>
              <a:ext uri="{FF2B5EF4-FFF2-40B4-BE49-F238E27FC236}">
                <a16:creationId xmlns:a16="http://schemas.microsoft.com/office/drawing/2014/main" id="{66A1EBD9-5981-D0B9-3514-09ABF52835C4}"/>
              </a:ext>
            </a:extLst>
          </p:cNvPr>
          <p:cNvGrpSpPr>
            <a:grpSpLocks noChangeAspect="1"/>
          </p:cNvGrpSpPr>
          <p:nvPr/>
        </p:nvGrpSpPr>
        <p:grpSpPr>
          <a:xfrm>
            <a:off x="223821" y="7783990"/>
            <a:ext cx="8686800" cy="467445"/>
            <a:chOff x="6695" y="4253"/>
            <a:chExt cx="6368" cy="529"/>
          </a:xfrm>
          <a:solidFill>
            <a:srgbClr val="105963"/>
          </a:solidFill>
        </p:grpSpPr>
        <p:sp>
          <p:nvSpPr>
            <p:cNvPr id="33" name="Google Shape;103;p1">
              <a:extLst>
                <a:ext uri="{FF2B5EF4-FFF2-40B4-BE49-F238E27FC236}">
                  <a16:creationId xmlns:a16="http://schemas.microsoft.com/office/drawing/2014/main" id="{3F105D5F-59F0-B4FC-300B-33972B6996A4}"/>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34" name="Google Shape;104;p1">
              <a:extLst>
                <a:ext uri="{FF2B5EF4-FFF2-40B4-BE49-F238E27FC236}">
                  <a16:creationId xmlns:a16="http://schemas.microsoft.com/office/drawing/2014/main" id="{C2E22148-0EB5-35F4-503C-5E6C87B06A25}"/>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INVESTIGATION </a:t>
              </a:r>
              <a:endParaRPr sz="2500" dirty="0"/>
            </a:p>
          </p:txBody>
        </p:sp>
      </p:grpSp>
      <p:grpSp>
        <p:nvGrpSpPr>
          <p:cNvPr id="35" name="Google Shape;102;p1">
            <a:extLst>
              <a:ext uri="{FF2B5EF4-FFF2-40B4-BE49-F238E27FC236}">
                <a16:creationId xmlns:a16="http://schemas.microsoft.com/office/drawing/2014/main" id="{6BAC864E-ED08-C392-632A-DC183B7F57D0}"/>
              </a:ext>
            </a:extLst>
          </p:cNvPr>
          <p:cNvGrpSpPr>
            <a:grpSpLocks noChangeAspect="1"/>
          </p:cNvGrpSpPr>
          <p:nvPr/>
        </p:nvGrpSpPr>
        <p:grpSpPr>
          <a:xfrm>
            <a:off x="223821" y="11680094"/>
            <a:ext cx="8686800" cy="467445"/>
            <a:chOff x="6695" y="4253"/>
            <a:chExt cx="6368" cy="529"/>
          </a:xfrm>
          <a:solidFill>
            <a:srgbClr val="105963"/>
          </a:solidFill>
        </p:grpSpPr>
        <p:sp>
          <p:nvSpPr>
            <p:cNvPr id="36" name="Google Shape;103;p1">
              <a:extLst>
                <a:ext uri="{FF2B5EF4-FFF2-40B4-BE49-F238E27FC236}">
                  <a16:creationId xmlns:a16="http://schemas.microsoft.com/office/drawing/2014/main" id="{92F8AA96-73C1-346E-BFB8-1BB3CA9E2A02}"/>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37" name="Google Shape;104;p1">
              <a:extLst>
                <a:ext uri="{FF2B5EF4-FFF2-40B4-BE49-F238E27FC236}">
                  <a16:creationId xmlns:a16="http://schemas.microsoft.com/office/drawing/2014/main" id="{9015A3E0-5288-42E0-F954-8ED516251B3F}"/>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MANAGEMENT</a:t>
              </a:r>
              <a:endParaRPr sz="2500" dirty="0"/>
            </a:p>
          </p:txBody>
        </p:sp>
      </p:grpSp>
      <p:grpSp>
        <p:nvGrpSpPr>
          <p:cNvPr id="38" name="Google Shape;102;p1">
            <a:extLst>
              <a:ext uri="{FF2B5EF4-FFF2-40B4-BE49-F238E27FC236}">
                <a16:creationId xmlns:a16="http://schemas.microsoft.com/office/drawing/2014/main" id="{9F33CB1B-C5AB-4C69-2D51-72309F662ABB}"/>
              </a:ext>
            </a:extLst>
          </p:cNvPr>
          <p:cNvGrpSpPr>
            <a:grpSpLocks noChangeAspect="1"/>
          </p:cNvGrpSpPr>
          <p:nvPr/>
        </p:nvGrpSpPr>
        <p:grpSpPr>
          <a:xfrm>
            <a:off x="20412405" y="3886200"/>
            <a:ext cx="8686800" cy="467445"/>
            <a:chOff x="6695" y="4253"/>
            <a:chExt cx="6368" cy="529"/>
          </a:xfrm>
          <a:solidFill>
            <a:srgbClr val="105963"/>
          </a:solidFill>
        </p:grpSpPr>
        <p:sp>
          <p:nvSpPr>
            <p:cNvPr id="39" name="Google Shape;103;p1">
              <a:extLst>
                <a:ext uri="{FF2B5EF4-FFF2-40B4-BE49-F238E27FC236}">
                  <a16:creationId xmlns:a16="http://schemas.microsoft.com/office/drawing/2014/main" id="{7B43F2AB-7012-2CE5-E8C5-60DFCC5C44FD}"/>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40" name="Google Shape;104;p1">
              <a:extLst>
                <a:ext uri="{FF2B5EF4-FFF2-40B4-BE49-F238E27FC236}">
                  <a16:creationId xmlns:a16="http://schemas.microsoft.com/office/drawing/2014/main" id="{6BF10593-4F03-BB33-58BE-2B8B72071685}"/>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DISCUSSION</a:t>
              </a:r>
              <a:endParaRPr sz="2500" dirty="0"/>
            </a:p>
          </p:txBody>
        </p:sp>
      </p:grpSp>
      <p:grpSp>
        <p:nvGrpSpPr>
          <p:cNvPr id="41" name="Google Shape;102;p1">
            <a:extLst>
              <a:ext uri="{FF2B5EF4-FFF2-40B4-BE49-F238E27FC236}">
                <a16:creationId xmlns:a16="http://schemas.microsoft.com/office/drawing/2014/main" id="{6B2065EA-8D48-DFBF-BA0F-DF446142C226}"/>
              </a:ext>
            </a:extLst>
          </p:cNvPr>
          <p:cNvGrpSpPr>
            <a:grpSpLocks noChangeAspect="1"/>
          </p:cNvGrpSpPr>
          <p:nvPr/>
        </p:nvGrpSpPr>
        <p:grpSpPr>
          <a:xfrm>
            <a:off x="206236" y="16310276"/>
            <a:ext cx="8686800" cy="467445"/>
            <a:chOff x="6695" y="4253"/>
            <a:chExt cx="6368" cy="529"/>
          </a:xfrm>
          <a:solidFill>
            <a:srgbClr val="105963"/>
          </a:solidFill>
        </p:grpSpPr>
        <p:sp>
          <p:nvSpPr>
            <p:cNvPr id="42" name="Google Shape;103;p1">
              <a:extLst>
                <a:ext uri="{FF2B5EF4-FFF2-40B4-BE49-F238E27FC236}">
                  <a16:creationId xmlns:a16="http://schemas.microsoft.com/office/drawing/2014/main" id="{291D67BD-CCF4-BDA5-AD34-B271A19FB7FA}"/>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43" name="Google Shape;104;p1">
              <a:extLst>
                <a:ext uri="{FF2B5EF4-FFF2-40B4-BE49-F238E27FC236}">
                  <a16:creationId xmlns:a16="http://schemas.microsoft.com/office/drawing/2014/main" id="{57EDD086-64E0-82FB-4705-04470A194C2A}"/>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CONCLUSSION</a:t>
              </a:r>
              <a:endParaRPr sz="2500" dirty="0"/>
            </a:p>
          </p:txBody>
        </p:sp>
      </p:grpSp>
      <p:sp>
        <p:nvSpPr>
          <p:cNvPr id="48" name="Google Shape;99;p1">
            <a:extLst>
              <a:ext uri="{FF2B5EF4-FFF2-40B4-BE49-F238E27FC236}">
                <a16:creationId xmlns:a16="http://schemas.microsoft.com/office/drawing/2014/main" id="{7A8B0432-A50E-ED1E-6B51-1136C99B2386}"/>
              </a:ext>
            </a:extLst>
          </p:cNvPr>
          <p:cNvSpPr txBox="1"/>
          <p:nvPr/>
        </p:nvSpPr>
        <p:spPr>
          <a:xfrm>
            <a:off x="9586204" y="4702882"/>
            <a:ext cx="10056741" cy="9285110"/>
          </a:xfrm>
          <a:prstGeom prst="rect">
            <a:avLst/>
          </a:prstGeom>
          <a:noFill/>
          <a:ln>
            <a:noFill/>
          </a:ln>
        </p:spPr>
        <p:txBody>
          <a:bodyPr spcFirstLastPara="1" wrap="square" lIns="129071" tIns="64518" rIns="129071" bIns="64518" anchor="t" anchorCtr="0">
            <a:spAutoFit/>
          </a:bodyPr>
          <a:lstStyle/>
          <a:p>
            <a:pPr algn="ctr">
              <a:lnSpc>
                <a:spcPct val="90000"/>
              </a:lnSpc>
            </a:pPr>
            <a:r>
              <a:rPr lang="en-US" sz="4400" b="1" dirty="0">
                <a:solidFill>
                  <a:schemeClr val="bg1"/>
                </a:solidFill>
                <a:latin typeface="Arial" panose="020B0604020202020204" pitchFamily="34" charset="0"/>
                <a:cs typeface="Arial" panose="020B0604020202020204" pitchFamily="34" charset="0"/>
              </a:rPr>
              <a:t>Spontaneous coronary artery dissection </a:t>
            </a:r>
            <a:r>
              <a:rPr lang="en-US" sz="4400" dirty="0">
                <a:solidFill>
                  <a:schemeClr val="bg1"/>
                </a:solidFill>
                <a:latin typeface="Arial" panose="020B0604020202020204" pitchFamily="34" charset="0"/>
                <a:cs typeface="Arial" panose="020B0604020202020204" pitchFamily="34" charset="0"/>
              </a:rPr>
              <a:t>is one of the causes of </a:t>
            </a:r>
            <a:r>
              <a:rPr lang="en-US" sz="4400" b="1" dirty="0">
                <a:solidFill>
                  <a:schemeClr val="bg1"/>
                </a:solidFill>
                <a:latin typeface="Arial" panose="020B0604020202020204" pitchFamily="34" charset="0"/>
                <a:cs typeface="Arial" panose="020B0604020202020204" pitchFamily="34" charset="0"/>
              </a:rPr>
              <a:t>acute coronary syndrome</a:t>
            </a:r>
            <a:r>
              <a:rPr lang="en-US" sz="4400" dirty="0">
                <a:solidFill>
                  <a:schemeClr val="bg1"/>
                </a:solidFill>
                <a:latin typeface="Arial" panose="020B0604020202020204" pitchFamily="34" charset="0"/>
                <a:cs typeface="Arial" panose="020B0604020202020204" pitchFamily="34" charset="0"/>
              </a:rPr>
              <a:t> that requires </a:t>
            </a:r>
            <a:r>
              <a:rPr lang="en-US" sz="4400" b="1" dirty="0">
                <a:solidFill>
                  <a:schemeClr val="bg1"/>
                </a:solidFill>
                <a:latin typeface="Arial" panose="020B0604020202020204" pitchFamily="34" charset="0"/>
                <a:cs typeface="Arial" panose="020B0604020202020204" pitchFamily="34" charset="0"/>
              </a:rPr>
              <a:t>immediate attention.</a:t>
            </a:r>
          </a:p>
          <a:p>
            <a:pPr algn="ctr">
              <a:lnSpc>
                <a:spcPct val="90000"/>
              </a:lnSpc>
            </a:pPr>
            <a:endParaRPr lang="en-US" sz="4400" b="1" dirty="0">
              <a:solidFill>
                <a:schemeClr val="bg1"/>
              </a:solidFill>
              <a:latin typeface="Arial" panose="020B0604020202020204" pitchFamily="34" charset="0"/>
              <a:cs typeface="Arial" panose="020B0604020202020204" pitchFamily="34" charset="0"/>
            </a:endParaRPr>
          </a:p>
          <a:p>
            <a:pPr algn="ctr">
              <a:lnSpc>
                <a:spcPct val="90000"/>
              </a:lnSpc>
            </a:pPr>
            <a:r>
              <a:rPr lang="en-US" sz="4400" dirty="0">
                <a:solidFill>
                  <a:schemeClr val="bg1"/>
                </a:solidFill>
                <a:latin typeface="Arial" panose="020B0604020202020204" pitchFamily="34" charset="0"/>
                <a:cs typeface="Arial" panose="020B0604020202020204" pitchFamily="34" charset="0"/>
              </a:rPr>
              <a:t>Current </a:t>
            </a:r>
            <a:r>
              <a:rPr lang="en-US" sz="4400" b="1" dirty="0">
                <a:solidFill>
                  <a:schemeClr val="bg1"/>
                </a:solidFill>
                <a:latin typeface="Arial" panose="020B0604020202020204" pitchFamily="34" charset="0"/>
                <a:cs typeface="Arial" panose="020B0604020202020204" pitchFamily="34" charset="0"/>
              </a:rPr>
              <a:t>goal directed medical therapy</a:t>
            </a:r>
            <a:r>
              <a:rPr lang="en-US" sz="4400" dirty="0">
                <a:solidFill>
                  <a:schemeClr val="bg1"/>
                </a:solidFill>
                <a:latin typeface="Arial" panose="020B0604020202020204" pitchFamily="34" charset="0"/>
                <a:cs typeface="Arial" panose="020B0604020202020204" pitchFamily="34" charset="0"/>
              </a:rPr>
              <a:t> after consists of a </a:t>
            </a:r>
            <a:r>
              <a:rPr lang="en-US" sz="4400" b="1" dirty="0">
                <a:solidFill>
                  <a:schemeClr val="bg1"/>
                </a:solidFill>
                <a:latin typeface="Arial" panose="020B0604020202020204" pitchFamily="34" charset="0"/>
                <a:cs typeface="Arial" panose="020B0604020202020204" pitchFamily="34" charset="0"/>
              </a:rPr>
              <a:t>beta blocker and control of hypertension</a:t>
            </a:r>
            <a:r>
              <a:rPr lang="en-US" sz="4400" dirty="0">
                <a:solidFill>
                  <a:schemeClr val="bg1"/>
                </a:solidFill>
                <a:latin typeface="Arial" panose="020B0604020202020204" pitchFamily="34" charset="0"/>
                <a:cs typeface="Arial" panose="020B0604020202020204" pitchFamily="34" charset="0"/>
              </a:rPr>
              <a:t>. </a:t>
            </a:r>
          </a:p>
          <a:p>
            <a:pPr algn="ctr">
              <a:lnSpc>
                <a:spcPct val="90000"/>
              </a:lnSpc>
            </a:pPr>
            <a:endParaRPr lang="en-US" sz="4400" b="1" i="0" dirty="0">
              <a:solidFill>
                <a:schemeClr val="bg1"/>
              </a:solidFill>
              <a:effectLst/>
              <a:latin typeface="Arial" panose="020B0604020202020204" pitchFamily="34" charset="0"/>
              <a:cs typeface="Arial" panose="020B0604020202020204" pitchFamily="34" charset="0"/>
            </a:endParaRPr>
          </a:p>
          <a:p>
            <a:pPr algn="ctr">
              <a:lnSpc>
                <a:spcPct val="90000"/>
              </a:lnSpc>
            </a:pPr>
            <a:r>
              <a:rPr lang="en-US" sz="4400" dirty="0">
                <a:solidFill>
                  <a:schemeClr val="bg1"/>
                </a:solidFill>
                <a:latin typeface="Arial" panose="020B0604020202020204" pitchFamily="34" charset="0"/>
                <a:cs typeface="Arial" panose="020B0604020202020204" pitchFamily="34" charset="0"/>
              </a:rPr>
              <a:t>This case emphasizes a need for </a:t>
            </a:r>
            <a:r>
              <a:rPr lang="en-US" sz="4400" b="1" dirty="0">
                <a:solidFill>
                  <a:schemeClr val="bg1"/>
                </a:solidFill>
                <a:latin typeface="Arial" panose="020B0604020202020204" pitchFamily="34" charset="0"/>
                <a:cs typeface="Arial" panose="020B0604020202020204" pitchFamily="34" charset="0"/>
              </a:rPr>
              <a:t>further risk stratifications</a:t>
            </a:r>
            <a:r>
              <a:rPr lang="en-US" sz="4400" dirty="0">
                <a:solidFill>
                  <a:schemeClr val="bg1"/>
                </a:solidFill>
                <a:latin typeface="Arial" panose="020B0604020202020204" pitchFamily="34" charset="0"/>
                <a:cs typeface="Arial" panose="020B0604020202020204" pitchFamily="34" charset="0"/>
              </a:rPr>
              <a:t> such as </a:t>
            </a:r>
            <a:r>
              <a:rPr lang="en-US" sz="4400" b="1" dirty="0">
                <a:solidFill>
                  <a:schemeClr val="bg1"/>
                </a:solidFill>
                <a:latin typeface="Arial" panose="020B0604020202020204" pitchFamily="34" charset="0"/>
                <a:cs typeface="Arial" panose="020B0604020202020204" pitchFamily="34" charset="0"/>
              </a:rPr>
              <a:t>smoking cessation</a:t>
            </a:r>
            <a:r>
              <a:rPr lang="en-US" sz="4400" dirty="0">
                <a:solidFill>
                  <a:schemeClr val="bg1"/>
                </a:solidFill>
                <a:latin typeface="Arial" panose="020B0604020202020204" pitchFamily="34" charset="0"/>
                <a:cs typeface="Arial" panose="020B0604020202020204" pitchFamily="34" charset="0"/>
              </a:rPr>
              <a:t> predict the </a:t>
            </a:r>
            <a:r>
              <a:rPr lang="en-US" sz="4400" b="1" dirty="0">
                <a:solidFill>
                  <a:schemeClr val="bg1"/>
                </a:solidFill>
                <a:latin typeface="Arial" panose="020B0604020202020204" pitchFamily="34" charset="0"/>
                <a:cs typeface="Arial" panose="020B0604020202020204" pitchFamily="34" charset="0"/>
              </a:rPr>
              <a:t>recurrence of SCAD </a:t>
            </a:r>
            <a:r>
              <a:rPr lang="en-US" sz="4400" dirty="0">
                <a:solidFill>
                  <a:schemeClr val="bg1"/>
                </a:solidFill>
                <a:latin typeface="Arial" panose="020B0604020202020204" pitchFamily="34" charset="0"/>
                <a:cs typeface="Arial" panose="020B0604020202020204" pitchFamily="34" charset="0"/>
              </a:rPr>
              <a:t>and essentially </a:t>
            </a:r>
            <a:r>
              <a:rPr lang="en-US" sz="4400" b="1" dirty="0">
                <a:solidFill>
                  <a:schemeClr val="bg1"/>
                </a:solidFill>
                <a:latin typeface="Arial" panose="020B0604020202020204" pitchFamily="34" charset="0"/>
                <a:cs typeface="Arial" panose="020B0604020202020204" pitchFamily="34" charset="0"/>
              </a:rPr>
              <a:t>decrease morbidity and mortality.</a:t>
            </a:r>
            <a:endParaRPr lang="en-US" sz="4400" b="0" i="0" dirty="0">
              <a:solidFill>
                <a:schemeClr val="bg1"/>
              </a:solidFill>
              <a:effectLst/>
              <a:latin typeface="Arial" panose="020B0604020202020204" pitchFamily="34" charset="0"/>
              <a:cs typeface="Arial" panose="020B0604020202020204" pitchFamily="34" charset="0"/>
            </a:endParaRPr>
          </a:p>
          <a:p>
            <a:pPr algn="ctr">
              <a:lnSpc>
                <a:spcPct val="90000"/>
              </a:lnSpc>
            </a:pPr>
            <a:endParaRPr lang="en-US" sz="4400" b="0" i="0" dirty="0">
              <a:solidFill>
                <a:schemeClr val="bg1"/>
              </a:solidFill>
              <a:effectLst/>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304E433-1495-970C-68CC-CD62A1A11E9E}"/>
              </a:ext>
            </a:extLst>
          </p:cNvPr>
          <p:cNvSpPr txBox="1"/>
          <p:nvPr/>
        </p:nvSpPr>
        <p:spPr>
          <a:xfrm>
            <a:off x="209587" y="4573265"/>
            <a:ext cx="8530884" cy="2677656"/>
          </a:xfrm>
          <a:prstGeom prst="rect">
            <a:avLst/>
          </a:prstGeom>
          <a:noFill/>
        </p:spPr>
        <p:txBody>
          <a:bodyPr wrap="square">
            <a:spAutoFit/>
          </a:bodyPr>
          <a:lstStyle/>
          <a:p>
            <a:pPr marL="0" marR="0" algn="just">
              <a:spcBef>
                <a:spcPts val="0"/>
              </a:spcBef>
              <a:spcAft>
                <a:spcPts val="0"/>
              </a:spcAft>
            </a:pPr>
            <a:r>
              <a:rPr lang="en-US" sz="2100" kern="100" dirty="0">
                <a:highlight>
                  <a:srgbClr val="FFFFFF"/>
                </a:highlight>
                <a:latin typeface="Arial" panose="020B0604020202020204" pitchFamily="34" charset="0"/>
                <a:ea typeface="Aptos" panose="020B0004020202020204" pitchFamily="34" charset="0"/>
                <a:cs typeface="Arial" panose="020B0604020202020204" pitchFamily="34" charset="0"/>
              </a:rPr>
              <a:t>Acute coronary syndrome is a range of conditions that are caused by decreased or complete loss of blood flow to regions of the heart wall. There is a wide set of etiologies with different treatment guidelines and therefore, it is important to diagnose accurately to prevent repeat offenses and improve overall morbidity and mortality of the patient population. For instances of spontaneous coronary artery dissection, goal directed medical therapy consists of a beta blocker and hypertension control. </a:t>
            </a:r>
            <a:endParaRPr lang="en-US" sz="2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77B93785-A43C-7F1F-597C-786498645985}"/>
              </a:ext>
            </a:extLst>
          </p:cNvPr>
          <p:cNvSpPr txBox="1"/>
          <p:nvPr/>
        </p:nvSpPr>
        <p:spPr>
          <a:xfrm>
            <a:off x="243058" y="8482505"/>
            <a:ext cx="8571841" cy="2677656"/>
          </a:xfrm>
          <a:prstGeom prst="rect">
            <a:avLst/>
          </a:prstGeom>
          <a:noFill/>
        </p:spPr>
        <p:txBody>
          <a:bodyPr wrap="square">
            <a:spAutoFit/>
          </a:bodyPr>
          <a:lstStyle/>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We have a 63-year-old female with a history of spontaneous coronary artery dissection (SCAD) of the left anterior descending artery (LAD) 2 years prior that was found on a left heart catheterization after she presented to the ER with a complaint of chest pain with associated dyspnea. On a physical exam, the patient was in distress with an unremarkable cardiopulmonary exam. EKG was significant for ST elevations in leads II, III, and aVF consistent with an inferior STEMI (figure 1). </a:t>
            </a:r>
          </a:p>
        </p:txBody>
      </p:sp>
      <p:sp>
        <p:nvSpPr>
          <p:cNvPr id="55" name="TextBox 54">
            <a:extLst>
              <a:ext uri="{FF2B5EF4-FFF2-40B4-BE49-F238E27FC236}">
                <a16:creationId xmlns:a16="http://schemas.microsoft.com/office/drawing/2014/main" id="{B5B5C0D7-02C1-1450-2500-12856A8DBC6B}"/>
              </a:ext>
            </a:extLst>
          </p:cNvPr>
          <p:cNvSpPr txBox="1"/>
          <p:nvPr/>
        </p:nvSpPr>
        <p:spPr>
          <a:xfrm>
            <a:off x="203457" y="12223739"/>
            <a:ext cx="8571841" cy="3647152"/>
          </a:xfrm>
          <a:prstGeom prst="rect">
            <a:avLst/>
          </a:prstGeom>
          <a:noFill/>
        </p:spPr>
        <p:txBody>
          <a:bodyPr wrap="square">
            <a:spAutoFit/>
          </a:bodyPr>
          <a:lstStyle/>
          <a:p>
            <a:pPr marL="0" marR="0" algn="just">
              <a:spcBef>
                <a:spcPts val="0"/>
              </a:spcBef>
              <a:spcAft>
                <a:spcPts val="0"/>
              </a:spcAft>
            </a:pPr>
            <a:r>
              <a:rPr lang="en-US" sz="2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She was urgently taken for coronary angiography that showed severe (90%) stenosis of the long segment branch of the right posterior descending artery (RPDA) with pruning of distal branches consistent with SCAD. Initially, the artery had TIMI 1 flow (figure 2) but improved to TIMI 2 flow with intracoronary nitroglycerin administration (figure 3). No increased tortuosity was noted on the angiogram. Echocardiogram done showed an ejection fraction of 60-65%. Her risk factors for metabolic syndrome were optimized. She was monitored closely in the ICU overnight on nitroglycerin infusion with management of chest pain. She was counseled on the benefits of tobacco smoking cessation and the risks of possible SCAD recurring with continued smoking.  </a:t>
            </a:r>
            <a:endParaRPr lang="en-US" sz="2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2F039CFA-F688-9473-1152-AEC991D707EB}"/>
              </a:ext>
            </a:extLst>
          </p:cNvPr>
          <p:cNvSpPr txBox="1"/>
          <p:nvPr/>
        </p:nvSpPr>
        <p:spPr>
          <a:xfrm>
            <a:off x="214065" y="16928345"/>
            <a:ext cx="8526406" cy="3000821"/>
          </a:xfrm>
          <a:prstGeom prst="rect">
            <a:avLst/>
          </a:prstGeom>
          <a:noFill/>
        </p:spPr>
        <p:txBody>
          <a:bodyPr wrap="square">
            <a:spAutoFit/>
          </a:bodyPr>
          <a:lstStyle/>
          <a:p>
            <a:pPr marL="0" marR="0" algn="just">
              <a:spcBef>
                <a:spcPts val="0"/>
              </a:spcBef>
              <a:spcAft>
                <a:spcPts val="0"/>
              </a:spcAft>
            </a:pPr>
            <a:r>
              <a:rPr lang="en-US" sz="2100" kern="100" dirty="0">
                <a:effectLst/>
                <a:latin typeface="Arial" panose="020B0604020202020204" pitchFamily="34" charset="0"/>
                <a:ea typeface="Aptos" panose="020B0004020202020204" pitchFamily="34" charset="0"/>
                <a:cs typeface="Arial" panose="020B0604020202020204" pitchFamily="34" charset="0"/>
              </a:rPr>
              <a:t>This case is reported to emphasize a need for further risk stratifications to predict the recurrence of SCAD. Particularly, into the association with smoking seeing that our patient was on goal directed medical therapy yet still suffered from SCAD recurrence. Data is clear in optimizing goal directed medical therapy early on in treating the manifestations of metabolic syndrome including hypertension, diabetes, and heart disease which leads to less hospitalizations. Recurrent SCAD truly is a phenomenon for which medical therapy still may not prevent acute coronary events. </a:t>
            </a:r>
          </a:p>
        </p:txBody>
      </p:sp>
      <p:sp>
        <p:nvSpPr>
          <p:cNvPr id="59" name="TextBox 58">
            <a:extLst>
              <a:ext uri="{FF2B5EF4-FFF2-40B4-BE49-F238E27FC236}">
                <a16:creationId xmlns:a16="http://schemas.microsoft.com/office/drawing/2014/main" id="{2998C4AC-A66D-2A0A-53F8-386CBB9D0394}"/>
              </a:ext>
            </a:extLst>
          </p:cNvPr>
          <p:cNvSpPr txBox="1"/>
          <p:nvPr/>
        </p:nvSpPr>
        <p:spPr>
          <a:xfrm>
            <a:off x="223821" y="21090717"/>
            <a:ext cx="5571066" cy="415498"/>
          </a:xfrm>
          <a:prstGeom prst="rect">
            <a:avLst/>
          </a:prstGeom>
          <a:noFill/>
        </p:spPr>
        <p:txBody>
          <a:bodyPr wrap="square">
            <a:spAutoFit/>
          </a:bodyPr>
          <a:lstStyle/>
          <a:p>
            <a:r>
              <a:rPr lang="en-US" sz="2100" dirty="0">
                <a:latin typeface="Arial" panose="020B0604020202020204" pitchFamily="34" charset="0"/>
                <a:ea typeface="Times New Roman" panose="02020603050405020304" pitchFamily="18" charset="0"/>
                <a:cs typeface="Arial" panose="020B0604020202020204" pitchFamily="34" charset="0"/>
              </a:rPr>
              <a:t>The authors have no disclosures.</a:t>
            </a:r>
            <a:endParaRPr lang="en-US" sz="2100" dirty="0">
              <a:latin typeface="Arial" panose="020B0604020202020204" pitchFamily="34" charset="0"/>
              <a:cs typeface="Arial" panose="020B0604020202020204" pitchFamily="34" charset="0"/>
            </a:endParaRPr>
          </a:p>
        </p:txBody>
      </p:sp>
      <p:grpSp>
        <p:nvGrpSpPr>
          <p:cNvPr id="60" name="Google Shape;102;p1">
            <a:extLst>
              <a:ext uri="{FF2B5EF4-FFF2-40B4-BE49-F238E27FC236}">
                <a16:creationId xmlns:a16="http://schemas.microsoft.com/office/drawing/2014/main" id="{9D2E6C4E-AEFB-72DB-DDD6-B964C77423C6}"/>
              </a:ext>
            </a:extLst>
          </p:cNvPr>
          <p:cNvGrpSpPr>
            <a:grpSpLocks noChangeAspect="1"/>
          </p:cNvGrpSpPr>
          <p:nvPr/>
        </p:nvGrpSpPr>
        <p:grpSpPr>
          <a:xfrm>
            <a:off x="20412405" y="9060338"/>
            <a:ext cx="8686800" cy="467445"/>
            <a:chOff x="6695" y="4253"/>
            <a:chExt cx="6368" cy="529"/>
          </a:xfrm>
          <a:solidFill>
            <a:srgbClr val="105963"/>
          </a:solidFill>
        </p:grpSpPr>
        <p:sp>
          <p:nvSpPr>
            <p:cNvPr id="61" name="Google Shape;103;p1">
              <a:extLst>
                <a:ext uri="{FF2B5EF4-FFF2-40B4-BE49-F238E27FC236}">
                  <a16:creationId xmlns:a16="http://schemas.microsoft.com/office/drawing/2014/main" id="{A48BDB57-153B-E384-589D-F8D4D2D1979D}"/>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62" name="Google Shape;104;p1">
              <a:extLst>
                <a:ext uri="{FF2B5EF4-FFF2-40B4-BE49-F238E27FC236}">
                  <a16:creationId xmlns:a16="http://schemas.microsoft.com/office/drawing/2014/main" id="{8B37F649-30B5-DB78-B9F5-5C0BA4A76452}"/>
                </a:ext>
              </a:extLst>
            </p:cNvPr>
            <p:cNvSpPr/>
            <p:nvPr/>
          </p:nvSpPr>
          <p:spPr>
            <a:xfrm>
              <a:off x="8451" y="4309"/>
              <a:ext cx="3390"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FIGURE 2</a:t>
              </a:r>
              <a:endParaRPr sz="2500" dirty="0"/>
            </a:p>
          </p:txBody>
        </p:sp>
      </p:grpSp>
      <p:grpSp>
        <p:nvGrpSpPr>
          <p:cNvPr id="63" name="Google Shape;102;p1">
            <a:extLst>
              <a:ext uri="{FF2B5EF4-FFF2-40B4-BE49-F238E27FC236}">
                <a16:creationId xmlns:a16="http://schemas.microsoft.com/office/drawing/2014/main" id="{415AF7BB-4672-D408-81B4-E6C5A4E01826}"/>
              </a:ext>
            </a:extLst>
          </p:cNvPr>
          <p:cNvGrpSpPr>
            <a:grpSpLocks noChangeAspect="1"/>
          </p:cNvGrpSpPr>
          <p:nvPr/>
        </p:nvGrpSpPr>
        <p:grpSpPr>
          <a:xfrm>
            <a:off x="20412405" y="13671105"/>
            <a:ext cx="8686800" cy="467445"/>
            <a:chOff x="6695" y="4253"/>
            <a:chExt cx="6368" cy="529"/>
          </a:xfrm>
          <a:solidFill>
            <a:srgbClr val="105963"/>
          </a:solidFill>
        </p:grpSpPr>
        <p:sp>
          <p:nvSpPr>
            <p:cNvPr id="1024" name="Google Shape;103;p1">
              <a:extLst>
                <a:ext uri="{FF2B5EF4-FFF2-40B4-BE49-F238E27FC236}">
                  <a16:creationId xmlns:a16="http://schemas.microsoft.com/office/drawing/2014/main" id="{6A2A1A7E-0AD8-2F9E-125A-88F802EAB07E}"/>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1025" name="Google Shape;104;p1">
              <a:extLst>
                <a:ext uri="{FF2B5EF4-FFF2-40B4-BE49-F238E27FC236}">
                  <a16:creationId xmlns:a16="http://schemas.microsoft.com/office/drawing/2014/main" id="{C9B9376F-6EBC-E3D6-9079-217F43EBC838}"/>
                </a:ext>
              </a:extLst>
            </p:cNvPr>
            <p:cNvSpPr/>
            <p:nvPr/>
          </p:nvSpPr>
          <p:spPr>
            <a:xfrm>
              <a:off x="8451" y="4309"/>
              <a:ext cx="3390"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FIGURE 3</a:t>
              </a:r>
              <a:endParaRPr sz="2500" dirty="0"/>
            </a:p>
          </p:txBody>
        </p:sp>
      </p:grpSp>
      <p:sp>
        <p:nvSpPr>
          <p:cNvPr id="1027" name="TextBox 1026">
            <a:extLst>
              <a:ext uri="{FF2B5EF4-FFF2-40B4-BE49-F238E27FC236}">
                <a16:creationId xmlns:a16="http://schemas.microsoft.com/office/drawing/2014/main" id="{44911EF0-2002-C2D2-F65B-31826E1E9ABB}"/>
              </a:ext>
            </a:extLst>
          </p:cNvPr>
          <p:cNvSpPr txBox="1"/>
          <p:nvPr/>
        </p:nvSpPr>
        <p:spPr>
          <a:xfrm>
            <a:off x="20412405" y="4451810"/>
            <a:ext cx="8619795" cy="4293483"/>
          </a:xfrm>
          <a:prstGeom prst="rect">
            <a:avLst/>
          </a:prstGeom>
          <a:noFill/>
        </p:spPr>
        <p:txBody>
          <a:bodyPr wrap="square">
            <a:spAutoFit/>
          </a:bodyPr>
          <a:lstStyle/>
          <a:p>
            <a:pPr algn="just"/>
            <a:r>
              <a:rPr lang="en-US" sz="2100" kern="100" dirty="0">
                <a:effectLst/>
                <a:latin typeface="Arial" panose="020B0604020202020204" pitchFamily="34" charset="0"/>
                <a:ea typeface="Aptos" panose="020B0004020202020204" pitchFamily="34" charset="0"/>
                <a:cs typeface="Arial" panose="020B0604020202020204" pitchFamily="34" charset="0"/>
              </a:rPr>
              <a:t>SCAD is a significant cause of acute coronary syndrome with patients presenting with acute chest pain. SCAD has a high rate of recurrence of 29% within 2-3 years and 11% within 10 years. Recurrent SCAD typically occurs in a different anatomical site than the initial occurrence and can present itself as a myocardial infarction, ventricular arrhythmia, or cardiogenic shock. Current research indicates that medical management with a beta blocker and controlling hypertension should decrease the risk of recurrence of SCAD. Studies also show that increased tortuosity of the coronary arteries increase risk of recurrence. However, this patient was taking a beta blocker, had controlled hypertension, and no tortuosity of her coronary arteries seen on angiograms. There is also an unclear association between smoking and recurrence of SCAD based on current literature review. </a:t>
            </a:r>
          </a:p>
        </p:txBody>
      </p:sp>
      <p:sp>
        <p:nvSpPr>
          <p:cNvPr id="1031" name="TextBox 1030">
            <a:extLst>
              <a:ext uri="{FF2B5EF4-FFF2-40B4-BE49-F238E27FC236}">
                <a16:creationId xmlns:a16="http://schemas.microsoft.com/office/drawing/2014/main" id="{6AD07953-BB15-5615-10EB-427AA41E77D4}"/>
              </a:ext>
            </a:extLst>
          </p:cNvPr>
          <p:cNvSpPr txBox="1"/>
          <p:nvPr/>
        </p:nvSpPr>
        <p:spPr>
          <a:xfrm>
            <a:off x="9917818" y="19359153"/>
            <a:ext cx="9598014" cy="738664"/>
          </a:xfrm>
          <a:prstGeom prst="rect">
            <a:avLst/>
          </a:prstGeom>
          <a:noFill/>
        </p:spPr>
        <p:txBody>
          <a:bodyPr wrap="square">
            <a:spAutoFit/>
          </a:bodyPr>
          <a:lstStyle/>
          <a:p>
            <a:r>
              <a:rPr lang="en-US" sz="2100" dirty="0">
                <a:solidFill>
                  <a:schemeClr val="bg1"/>
                </a:solidFill>
                <a:latin typeface="Arial" panose="020B0604020202020204" pitchFamily="34" charset="0"/>
                <a:ea typeface="Times New Roman" panose="02020603050405020304" pitchFamily="18" charset="0"/>
                <a:cs typeface="Arial" panose="020B0604020202020204" pitchFamily="34" charset="0"/>
              </a:rPr>
              <a:t>Figure 1 – Presenting EKG with ST elevations in leads II, III, and aVF consistent with inferior STEMI</a:t>
            </a:r>
          </a:p>
        </p:txBody>
      </p:sp>
      <p:pic>
        <p:nvPicPr>
          <p:cNvPr id="2" name="Picture 1" descr="A graph of a heart beat&#10;&#10;Description automatically generated">
            <a:extLst>
              <a:ext uri="{FF2B5EF4-FFF2-40B4-BE49-F238E27FC236}">
                <a16:creationId xmlns:a16="http://schemas.microsoft.com/office/drawing/2014/main" id="{EEA2E7A8-6BB8-2708-A66B-0330915859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1182" y="13987992"/>
            <a:ext cx="9744650" cy="5198076"/>
          </a:xfrm>
          <a:prstGeom prst="rect">
            <a:avLst/>
          </a:prstGeom>
        </p:spPr>
      </p:pic>
      <p:pic>
        <p:nvPicPr>
          <p:cNvPr id="4" name="Picture 3" descr="An x-ray of a person's body&#10;&#10;Description automatically generated">
            <a:extLst>
              <a:ext uri="{FF2B5EF4-FFF2-40B4-BE49-F238E27FC236}">
                <a16:creationId xmlns:a16="http://schemas.microsoft.com/office/drawing/2014/main" id="{0904B00E-244E-D9A3-69A3-D240414CF094}"/>
              </a:ext>
            </a:extLst>
          </p:cNvPr>
          <p:cNvPicPr>
            <a:picLocks noChangeAspect="1"/>
          </p:cNvPicPr>
          <p:nvPr/>
        </p:nvPicPr>
        <p:blipFill>
          <a:blip r:embed="rId8"/>
          <a:stretch>
            <a:fillRect/>
          </a:stretch>
        </p:blipFill>
        <p:spPr>
          <a:xfrm>
            <a:off x="20412405" y="9577267"/>
            <a:ext cx="6047542" cy="3840085"/>
          </a:xfrm>
          <a:prstGeom prst="rect">
            <a:avLst/>
          </a:prstGeom>
        </p:spPr>
      </p:pic>
      <p:sp>
        <p:nvSpPr>
          <p:cNvPr id="7" name="TextBox 6">
            <a:extLst>
              <a:ext uri="{FF2B5EF4-FFF2-40B4-BE49-F238E27FC236}">
                <a16:creationId xmlns:a16="http://schemas.microsoft.com/office/drawing/2014/main" id="{4162D1AB-0707-2184-95C6-3A207A64303D}"/>
              </a:ext>
            </a:extLst>
          </p:cNvPr>
          <p:cNvSpPr txBox="1"/>
          <p:nvPr/>
        </p:nvSpPr>
        <p:spPr>
          <a:xfrm>
            <a:off x="26484660" y="9660823"/>
            <a:ext cx="2533082" cy="2308324"/>
          </a:xfrm>
          <a:prstGeom prst="rect">
            <a:avLst/>
          </a:prstGeom>
          <a:noFill/>
        </p:spPr>
        <p:txBody>
          <a:bodyPr wrap="square">
            <a:spAutoFit/>
          </a:bodyPr>
          <a:lstStyle/>
          <a:p>
            <a:r>
              <a:rPr lang="en-US" sz="2100" dirty="0">
                <a:solidFill>
                  <a:schemeClr val="tx1"/>
                </a:solidFill>
                <a:latin typeface="Arial" panose="020B0604020202020204" pitchFamily="34" charset="0"/>
                <a:ea typeface="Times New Roman" panose="02020603050405020304" pitchFamily="18" charset="0"/>
                <a:cs typeface="Arial" panose="020B0604020202020204" pitchFamily="34" charset="0"/>
              </a:rPr>
              <a:t>Figure 2 – </a:t>
            </a: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TIMI 1 flow through the RPDA indicating total vessel occlusion leading to inferior STEMI</a:t>
            </a:r>
            <a:endParaRPr lang="en-US" sz="21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CA3D61F3-00C2-5123-45D9-75B2160E067D}"/>
              </a:ext>
            </a:extLst>
          </p:cNvPr>
          <p:cNvSpPr txBox="1"/>
          <p:nvPr/>
        </p:nvSpPr>
        <p:spPr>
          <a:xfrm>
            <a:off x="26484660" y="14188034"/>
            <a:ext cx="2402557" cy="3416320"/>
          </a:xfrm>
          <a:prstGeom prst="rect">
            <a:avLst/>
          </a:prstGeom>
          <a:noFill/>
        </p:spPr>
        <p:txBody>
          <a:bodyPr wrap="square">
            <a:spAutoFit/>
          </a:bodyPr>
          <a:lstStyle/>
          <a:p>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Figure 3 – TIMI 2 flow through RPDA after intracoronary nitroglycerin administration with resolution of previous occlusion</a:t>
            </a:r>
          </a:p>
        </p:txBody>
      </p:sp>
      <p:pic>
        <p:nvPicPr>
          <p:cNvPr id="9" name="Picture 8" descr="An x-ray of a human body&#10;&#10;Description automatically generated">
            <a:extLst>
              <a:ext uri="{FF2B5EF4-FFF2-40B4-BE49-F238E27FC236}">
                <a16:creationId xmlns:a16="http://schemas.microsoft.com/office/drawing/2014/main" id="{B148B210-B3EB-51AB-BE9C-D536D4D90C67}"/>
              </a:ext>
            </a:extLst>
          </p:cNvPr>
          <p:cNvPicPr>
            <a:picLocks noChangeAspect="1"/>
          </p:cNvPicPr>
          <p:nvPr/>
        </p:nvPicPr>
        <p:blipFill>
          <a:blip r:embed="rId9"/>
          <a:stretch>
            <a:fillRect/>
          </a:stretch>
        </p:blipFill>
        <p:spPr>
          <a:xfrm>
            <a:off x="20412405" y="14171501"/>
            <a:ext cx="6072255" cy="3847880"/>
          </a:xfrm>
          <a:prstGeom prst="rect">
            <a:avLst/>
          </a:prstGeom>
        </p:spPr>
      </p:pic>
      <p:grpSp>
        <p:nvGrpSpPr>
          <p:cNvPr id="10" name="Google Shape;102;p1">
            <a:extLst>
              <a:ext uri="{FF2B5EF4-FFF2-40B4-BE49-F238E27FC236}">
                <a16:creationId xmlns:a16="http://schemas.microsoft.com/office/drawing/2014/main" id="{CD07CEAD-4B8A-A13E-E438-999CB14D998A}"/>
              </a:ext>
            </a:extLst>
          </p:cNvPr>
          <p:cNvGrpSpPr>
            <a:grpSpLocks noChangeAspect="1"/>
          </p:cNvGrpSpPr>
          <p:nvPr/>
        </p:nvGrpSpPr>
        <p:grpSpPr>
          <a:xfrm>
            <a:off x="223821" y="20433538"/>
            <a:ext cx="8686800" cy="467445"/>
            <a:chOff x="6695" y="4253"/>
            <a:chExt cx="6368" cy="529"/>
          </a:xfrm>
          <a:solidFill>
            <a:srgbClr val="105963"/>
          </a:solidFill>
        </p:grpSpPr>
        <p:sp>
          <p:nvSpPr>
            <p:cNvPr id="11" name="Google Shape;103;p1">
              <a:extLst>
                <a:ext uri="{FF2B5EF4-FFF2-40B4-BE49-F238E27FC236}">
                  <a16:creationId xmlns:a16="http://schemas.microsoft.com/office/drawing/2014/main" id="{2CB07A15-0CE1-94B9-A4B4-40434D1C67DB}"/>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13" name="Google Shape;104;p1">
              <a:extLst>
                <a:ext uri="{FF2B5EF4-FFF2-40B4-BE49-F238E27FC236}">
                  <a16:creationId xmlns:a16="http://schemas.microsoft.com/office/drawing/2014/main" id="{F1FA0E87-9822-AF97-4129-C96CBEF1E79D}"/>
                </a:ext>
              </a:extLst>
            </p:cNvPr>
            <p:cNvSpPr/>
            <p:nvPr/>
          </p:nvSpPr>
          <p:spPr>
            <a:xfrm>
              <a:off x="8184" y="4347"/>
              <a:ext cx="3390"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DISCLOSURE INFORMATION</a:t>
              </a:r>
              <a:endParaRPr sz="2500" dirty="0"/>
            </a:p>
          </p:txBody>
        </p:sp>
      </p:grpSp>
      <p:grpSp>
        <p:nvGrpSpPr>
          <p:cNvPr id="14" name="Google Shape;102;p1">
            <a:extLst>
              <a:ext uri="{FF2B5EF4-FFF2-40B4-BE49-F238E27FC236}">
                <a16:creationId xmlns:a16="http://schemas.microsoft.com/office/drawing/2014/main" id="{311D3A5D-7209-2A03-519C-1921657A140C}"/>
              </a:ext>
            </a:extLst>
          </p:cNvPr>
          <p:cNvGrpSpPr>
            <a:grpSpLocks noChangeAspect="1"/>
          </p:cNvGrpSpPr>
          <p:nvPr/>
        </p:nvGrpSpPr>
        <p:grpSpPr>
          <a:xfrm>
            <a:off x="20412405" y="18195032"/>
            <a:ext cx="8686800" cy="467445"/>
            <a:chOff x="6695" y="4253"/>
            <a:chExt cx="6368" cy="529"/>
          </a:xfrm>
          <a:solidFill>
            <a:srgbClr val="105963"/>
          </a:solidFill>
        </p:grpSpPr>
        <p:sp>
          <p:nvSpPr>
            <p:cNvPr id="15" name="Google Shape;103;p1">
              <a:extLst>
                <a:ext uri="{FF2B5EF4-FFF2-40B4-BE49-F238E27FC236}">
                  <a16:creationId xmlns:a16="http://schemas.microsoft.com/office/drawing/2014/main" id="{8BE56452-C9AF-1B68-988C-6CD9AD0FEF8C}"/>
                </a:ext>
              </a:extLst>
            </p:cNvPr>
            <p:cNvSpPr/>
            <p:nvPr/>
          </p:nvSpPr>
          <p:spPr>
            <a:xfrm>
              <a:off x="6695" y="4253"/>
              <a:ext cx="6368" cy="529"/>
            </a:xfrm>
            <a:prstGeom prst="rect">
              <a:avLst/>
            </a:prstGeom>
            <a:grpFill/>
            <a:ln>
              <a:noFill/>
            </a:ln>
          </p:spPr>
          <p:txBody>
            <a:bodyPr spcFirstLastPara="1" wrap="square" lIns="129071" tIns="64518" rIns="129071" bIns="64518" anchor="t" anchorCtr="0">
              <a:noAutofit/>
            </a:bodyPr>
            <a:lstStyle/>
            <a:p>
              <a:endParaRPr sz="3025">
                <a:solidFill>
                  <a:schemeClr val="lt1"/>
                </a:solidFill>
              </a:endParaRPr>
            </a:p>
          </p:txBody>
        </p:sp>
        <p:sp>
          <p:nvSpPr>
            <p:cNvPr id="20" name="Google Shape;104;p1">
              <a:extLst>
                <a:ext uri="{FF2B5EF4-FFF2-40B4-BE49-F238E27FC236}">
                  <a16:creationId xmlns:a16="http://schemas.microsoft.com/office/drawing/2014/main" id="{78C861AA-FD0E-8FF4-EDD5-8E6B90B2A705}"/>
                </a:ext>
              </a:extLst>
            </p:cNvPr>
            <p:cNvSpPr/>
            <p:nvPr/>
          </p:nvSpPr>
          <p:spPr>
            <a:xfrm>
              <a:off x="8451" y="4309"/>
              <a:ext cx="2856" cy="435"/>
            </a:xfrm>
            <a:prstGeom prst="rect">
              <a:avLst/>
            </a:prstGeom>
            <a:grpFill/>
            <a:ln>
              <a:noFill/>
            </a:ln>
          </p:spPr>
          <p:txBody>
            <a:bodyPr spcFirstLastPara="1" wrap="square" lIns="0" tIns="0" rIns="0" bIns="0" anchor="t" anchorCtr="0">
              <a:spAutoFit/>
            </a:bodyPr>
            <a:lstStyle/>
            <a:p>
              <a:pPr algn="ctr"/>
              <a:r>
                <a:rPr lang="en-US" sz="2500" b="1" dirty="0">
                  <a:solidFill>
                    <a:schemeClr val="lt1"/>
                  </a:solidFill>
                </a:rPr>
                <a:t>REFERENCES</a:t>
              </a:r>
              <a:endParaRPr sz="2500" dirty="0"/>
            </a:p>
          </p:txBody>
        </p:sp>
      </p:grpSp>
      <p:sp>
        <p:nvSpPr>
          <p:cNvPr id="24" name="TextBox 23">
            <a:extLst>
              <a:ext uri="{FF2B5EF4-FFF2-40B4-BE49-F238E27FC236}">
                <a16:creationId xmlns:a16="http://schemas.microsoft.com/office/drawing/2014/main" id="{E299D5AC-2EE5-A9AE-5D4A-803F9ADE157F}"/>
              </a:ext>
            </a:extLst>
          </p:cNvPr>
          <p:cNvSpPr txBox="1"/>
          <p:nvPr/>
        </p:nvSpPr>
        <p:spPr>
          <a:xfrm>
            <a:off x="20381979" y="18734444"/>
            <a:ext cx="8619795" cy="3175806"/>
          </a:xfrm>
          <a:prstGeom prst="rect">
            <a:avLst/>
          </a:prstGeom>
          <a:noFill/>
        </p:spPr>
        <p:txBody>
          <a:bodyPr wrap="square">
            <a:spAutoFit/>
          </a:bodyPr>
          <a:lstStyle/>
          <a:p>
            <a:pPr marR="0" lvl="0">
              <a:lnSpc>
                <a:spcPct val="107000"/>
              </a:lnSpc>
              <a:spcBef>
                <a:spcPts val="0"/>
              </a:spcBef>
              <a:spcAft>
                <a:spcPts val="0"/>
              </a:spcAft>
            </a:pPr>
            <a:r>
              <a:rPr lang="en-US" sz="1400" dirty="0" err="1">
                <a:effectLst/>
                <a:latin typeface="Arial" panose="020B0604020202020204" pitchFamily="34" charset="0"/>
                <a:ea typeface="Calibri" panose="020F0502020204030204" pitchFamily="34" charset="0"/>
                <a:cs typeface="Times New Roman" panose="02020603050405020304" pitchFamily="18" charset="0"/>
              </a:rPr>
              <a:t>Kok</a:t>
            </a:r>
            <a:r>
              <a:rPr lang="en-US" sz="1400" dirty="0">
                <a:effectLst/>
                <a:latin typeface="Arial" panose="020B0604020202020204" pitchFamily="34" charset="0"/>
                <a:ea typeface="Calibri" panose="020F0502020204030204" pitchFamily="34" charset="0"/>
                <a:cs typeface="Times New Roman" panose="02020603050405020304" pitchFamily="18" charset="0"/>
              </a:rPr>
              <a:t>, S. N., &amp; Tweet, M. S. (2021). Recurrent spontaneous coronary artery dissection. Expert review of cardiovascular therapy, 19(3), 201–210. https://</a:t>
            </a:r>
            <a:r>
              <a:rPr lang="en-US" sz="1400" dirty="0" err="1">
                <a:effectLst/>
                <a:latin typeface="Arial" panose="020B0604020202020204" pitchFamily="34" charset="0"/>
                <a:ea typeface="Calibri" panose="020F0502020204030204" pitchFamily="34" charset="0"/>
                <a:cs typeface="Times New Roman" panose="02020603050405020304" pitchFamily="18" charset="0"/>
              </a:rPr>
              <a:t>doi.org</a:t>
            </a:r>
            <a:r>
              <a:rPr lang="en-US" sz="1400" dirty="0">
                <a:effectLst/>
                <a:latin typeface="Arial" panose="020B0604020202020204" pitchFamily="34" charset="0"/>
                <a:ea typeface="Calibri" panose="020F0502020204030204" pitchFamily="34" charset="0"/>
                <a:cs typeface="Times New Roman" panose="02020603050405020304" pitchFamily="18" charset="0"/>
              </a:rPr>
              <a:t>/10.1080/14779072.2021.1877538 </a:t>
            </a:r>
          </a:p>
          <a:p>
            <a:pPr marR="0" lvl="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Rosengarten, J. A., &amp; Dana, A. (2012). Recurrent spontaneous coronary artery dissection: acute management and literature review. European heart journal. Acute cardiovascular care, 1(1), 53–56. https://</a:t>
            </a:r>
            <a:r>
              <a:rPr lang="en-US" sz="1400" dirty="0" err="1">
                <a:effectLst/>
                <a:latin typeface="Arial" panose="020B0604020202020204" pitchFamily="34" charset="0"/>
                <a:ea typeface="Calibri" panose="020F0502020204030204" pitchFamily="34" charset="0"/>
                <a:cs typeface="Times New Roman" panose="02020603050405020304" pitchFamily="18" charset="0"/>
              </a:rPr>
              <a:t>doi.org</a:t>
            </a:r>
            <a:r>
              <a:rPr lang="en-US" sz="1400" dirty="0">
                <a:effectLst/>
                <a:latin typeface="Arial" panose="020B0604020202020204" pitchFamily="34" charset="0"/>
                <a:ea typeface="Calibri" panose="020F0502020204030204" pitchFamily="34" charset="0"/>
                <a:cs typeface="Times New Roman" panose="02020603050405020304" pitchFamily="18" charset="0"/>
              </a:rPr>
              <a:t>/10.1177/2048872612442404 </a:t>
            </a:r>
          </a:p>
          <a:p>
            <a:pPr marR="0" lvl="0">
              <a:lnSpc>
                <a:spcPct val="107000"/>
              </a:lnSpc>
              <a:spcBef>
                <a:spcPts val="0"/>
              </a:spcBef>
              <a:spcAft>
                <a:spcPts val="0"/>
              </a:spcAft>
            </a:pPr>
            <a:r>
              <a:rPr lang="en-US" sz="1400" dirty="0" err="1">
                <a:effectLst/>
                <a:latin typeface="Arial" panose="020B0604020202020204" pitchFamily="34" charset="0"/>
                <a:ea typeface="Calibri" panose="020F0502020204030204" pitchFamily="34" charset="0"/>
                <a:cs typeface="Times New Roman" panose="02020603050405020304" pitchFamily="18" charset="0"/>
              </a:rPr>
              <a:t>Echeverry</a:t>
            </a:r>
            <a:r>
              <a:rPr lang="en-US" sz="1400" dirty="0">
                <a:effectLst/>
                <a:latin typeface="Arial" panose="020B0604020202020204" pitchFamily="34" charset="0"/>
                <a:ea typeface="Calibri" panose="020F0502020204030204" pitchFamily="34" charset="0"/>
                <a:cs typeface="Times New Roman" panose="02020603050405020304" pitchFamily="18" charset="0"/>
              </a:rPr>
              <a:t>, T.,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Mehan</a:t>
            </a:r>
            <a:r>
              <a:rPr lang="en-US" sz="1400" dirty="0">
                <a:effectLst/>
                <a:latin typeface="Arial" panose="020B0604020202020204" pitchFamily="34" charset="0"/>
                <a:ea typeface="Calibri" panose="020F0502020204030204" pitchFamily="34" charset="0"/>
                <a:cs typeface="Times New Roman" panose="02020603050405020304" pitchFamily="18" charset="0"/>
              </a:rPr>
              <a:t>, S., &amp; Williams, K. (2021). Abstract 10411: Recurrent Spontaneous Coronary Artery Dissection. Circulation, 144(Suppl_1). https://</a:t>
            </a:r>
            <a:r>
              <a:rPr lang="en-US" sz="1400" dirty="0" err="1">
                <a:effectLst/>
                <a:latin typeface="Arial" panose="020B0604020202020204" pitchFamily="34" charset="0"/>
                <a:ea typeface="Calibri" panose="020F0502020204030204" pitchFamily="34" charset="0"/>
                <a:cs typeface="Times New Roman" panose="02020603050405020304" pitchFamily="18" charset="0"/>
              </a:rPr>
              <a:t>doi.org</a:t>
            </a:r>
            <a:r>
              <a:rPr lang="en-US" sz="1400" dirty="0">
                <a:effectLst/>
                <a:latin typeface="Arial" panose="020B0604020202020204" pitchFamily="34" charset="0"/>
                <a:ea typeface="Calibri" panose="020F0502020204030204" pitchFamily="34" charset="0"/>
                <a:cs typeface="Times New Roman" panose="02020603050405020304" pitchFamily="18" charset="0"/>
              </a:rPr>
              <a:t>/10.1161/circ.144.suppl_1.10411</a:t>
            </a:r>
          </a:p>
          <a:p>
            <a:pPr marR="0" lvl="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Saw, J, Humphries, K,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Aymong</a:t>
            </a:r>
            <a:r>
              <a:rPr lang="en-US" sz="1400" dirty="0">
                <a:effectLst/>
                <a:latin typeface="Arial" panose="020B0604020202020204" pitchFamily="34" charset="0"/>
                <a:ea typeface="Calibri" panose="020F0502020204030204" pitchFamily="34" charset="0"/>
                <a:cs typeface="Times New Roman" panose="02020603050405020304" pitchFamily="18" charset="0"/>
              </a:rPr>
              <a:t>, E. et al. Spontaneous Coronary Artery Dissection: Clinical Outcomes and Risk of Recurrence. J Am Coll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Cardiol</a:t>
            </a:r>
            <a:r>
              <a:rPr lang="en-US" sz="1400" dirty="0">
                <a:effectLst/>
                <a:latin typeface="Arial" panose="020B0604020202020204" pitchFamily="34" charset="0"/>
                <a:ea typeface="Calibri" panose="020F0502020204030204" pitchFamily="34" charset="0"/>
                <a:cs typeface="Times New Roman" panose="02020603050405020304" pitchFamily="18" charset="0"/>
              </a:rPr>
              <a:t>. 2017 Aug, 70 (9) 1148–1158. https://</a:t>
            </a:r>
            <a:r>
              <a:rPr lang="en-US" sz="1400" dirty="0" err="1">
                <a:effectLst/>
                <a:latin typeface="Arial" panose="020B0604020202020204" pitchFamily="34" charset="0"/>
                <a:ea typeface="Calibri" panose="020F0502020204030204" pitchFamily="34" charset="0"/>
                <a:cs typeface="Times New Roman" panose="02020603050405020304" pitchFamily="18" charset="0"/>
              </a:rPr>
              <a:t>doi.org</a:t>
            </a:r>
            <a:r>
              <a:rPr lang="en-US" sz="1400" dirty="0">
                <a:effectLst/>
                <a:latin typeface="Arial" panose="020B0604020202020204" pitchFamily="34" charset="0"/>
                <a:ea typeface="Calibri" panose="020F0502020204030204" pitchFamily="34" charset="0"/>
                <a:cs typeface="Times New Roman" panose="02020603050405020304" pitchFamily="18" charset="0"/>
              </a:rPr>
              <a:t>/10.1016/j.jacc.2017.06.053 </a:t>
            </a:r>
          </a:p>
          <a:p>
            <a:pPr marR="0" lvl="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Xu,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Minmin</a:t>
            </a:r>
            <a:r>
              <a:rPr lang="en-US" sz="1400" dirty="0">
                <a:effectLst/>
                <a:latin typeface="Arial" panose="020B0604020202020204" pitchFamily="34" charset="0"/>
                <a:ea typeface="Calibri" panose="020F0502020204030204" pitchFamily="34" charset="0"/>
                <a:cs typeface="Times New Roman" panose="02020603050405020304" pitchFamily="18" charset="0"/>
              </a:rPr>
              <a:t>; Wang, Jian; Yuan,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Kangzheng</a:t>
            </a:r>
            <a:r>
              <a:rPr lang="en-US" sz="1400" dirty="0">
                <a:effectLst/>
                <a:latin typeface="Arial" panose="020B0604020202020204" pitchFamily="34" charset="0"/>
                <a:ea typeface="Calibri" panose="020F0502020204030204" pitchFamily="34" charset="0"/>
                <a:cs typeface="Times New Roman" panose="02020603050405020304" pitchFamily="18" charset="0"/>
              </a:rPr>
              <a:t>; Luo,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Xiaoyan</a:t>
            </a:r>
            <a:r>
              <a:rPr lang="en-US" sz="1400" dirty="0">
                <a:effectLst/>
                <a:latin typeface="Arial" panose="020B0604020202020204" pitchFamily="34" charset="0"/>
                <a:ea typeface="Calibri" panose="020F0502020204030204" pitchFamily="34" charset="0"/>
                <a:cs typeface="Times New Roman" panose="02020603050405020304" pitchFamily="18" charset="0"/>
              </a:rPr>
              <a:t>; Liu,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Fangmeic</a:t>
            </a:r>
            <a:r>
              <a:rPr lang="en-US" sz="1400" dirty="0">
                <a:effectLst/>
                <a:latin typeface="Arial" panose="020B0604020202020204" pitchFamily="34" charset="0"/>
                <a:ea typeface="Calibri" panose="020F0502020204030204" pitchFamily="34" charset="0"/>
                <a:cs typeface="Times New Roman" panose="02020603050405020304" pitchFamily="18" charset="0"/>
              </a:rPr>
              <a:t>; Deng,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Minc</a:t>
            </a:r>
            <a:r>
              <a:rPr lang="en-US" sz="1400" dirty="0">
                <a:effectLst/>
                <a:latin typeface="Arial" panose="020B0604020202020204" pitchFamily="34" charset="0"/>
                <a:ea typeface="Calibri" panose="020F0502020204030204" pitchFamily="34" charset="0"/>
                <a:cs typeface="Times New Roman" panose="02020603050405020304" pitchFamily="18" charset="0"/>
              </a:rPr>
              <a:t>; Wang, </a:t>
            </a:r>
            <a:r>
              <a:rPr lang="en-US" sz="1400" dirty="0" err="1">
                <a:effectLst/>
                <a:latin typeface="Arial" panose="020B0604020202020204" pitchFamily="34" charset="0"/>
                <a:ea typeface="Calibri" panose="020F0502020204030204" pitchFamily="34" charset="0"/>
                <a:cs typeface="Times New Roman" panose="02020603050405020304" pitchFamily="18" charset="0"/>
              </a:rPr>
              <a:t>Daxind</a:t>
            </a:r>
            <a:r>
              <a:rPr lang="en-US" sz="1400" dirty="0">
                <a:effectLst/>
                <a:latin typeface="Arial" panose="020B0604020202020204" pitchFamily="34" charset="0"/>
                <a:ea typeface="Calibri" panose="020F0502020204030204" pitchFamily="34" charset="0"/>
                <a:cs typeface="Times New Roman" panose="02020603050405020304" pitchFamily="18" charset="0"/>
              </a:rPr>
              <a:t>. Recurrent spontaneous coronary artery dissection. Coronary Artery Disease 34(1):p 59-65, January 2023. | DOI: 10.1097/MCA.0000000000001199</a:t>
            </a:r>
            <a:r>
              <a:rPr lang="en-US" sz="1400" dirty="0">
                <a:effectLst/>
              </a:rPr>
              <a:t> </a:t>
            </a:r>
            <a:endParaRPr lang="en-US" sz="14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26" name="Audio 25">
            <a:extLst>
              <a:ext uri="{FF2B5EF4-FFF2-40B4-BE49-F238E27FC236}">
                <a16:creationId xmlns:a16="http://schemas.microsoft.com/office/drawing/2014/main" id="{EA80D0DC-1F81-CD4B-38C6-A40A6044F1E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8295600" y="209804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8567"/>
    </mc:Choice>
    <mc:Fallback>
      <p:transition spd="slow" advTm="1885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isNarration="1">
              <p:cMediaNode vol="80000" showWhenStopped="0">
                <p:cTn id="8" fill="hold" display="0">
                  <p:stCondLst>
                    <p:cond delay="indefinite"/>
                  </p:stCondLst>
                  <p:endCondLst>
                    <p:cond evt="onStopAudio" delay="0">
                      <p:tgtEl>
                        <p:sldTgt/>
                      </p:tgtEl>
                    </p:cond>
                  </p:endCondLst>
                </p:cTn>
                <p:tgtEl>
                  <p:spTgt spid="26"/>
                </p:tgtEl>
              </p:cMediaNode>
            </p:audio>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9255</TotalTime>
  <Words>962</Words>
  <Application>Microsoft Macintosh PowerPoint</Application>
  <PresentationFormat>Custom</PresentationFormat>
  <Paragraphs>52</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Open Sans</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Vattem, Nishita-IL CCOM 23</cp:lastModifiedBy>
  <cp:revision>417</cp:revision>
  <cp:lastPrinted>2019-03-20T15:11:57Z</cp:lastPrinted>
  <dcterms:created xsi:type="dcterms:W3CDTF">1997-10-24T05:44:18Z</dcterms:created>
  <dcterms:modified xsi:type="dcterms:W3CDTF">2024-03-30T00:02:52Z</dcterms:modified>
  <cp:category>templates for scientific poster</cp:category>
</cp:coreProperties>
</file>