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EAEAEA"/>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6197" autoAdjust="0"/>
  </p:normalViewPr>
  <p:slideViewPr>
    <p:cSldViewPr>
      <p:cViewPr varScale="1">
        <p:scale>
          <a:sx n="38" d="100"/>
          <a:sy n="38" d="100"/>
        </p:scale>
        <p:origin x="1768" y="248"/>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4103/jgid.jgid_99_19" TargetMode="Externa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hyperlink" Target="https://doi.org/10.1136/bcr-02-2012-5855" TargetMode="External"/><Relationship Id="rId12"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image" Target="../media/image1.png"/><Relationship Id="rId15" Type="http://schemas.openxmlformats.org/officeDocument/2006/relationships/image" Target="../media/image7.png"/><Relationship Id="rId10" Type="http://schemas.openxmlformats.org/officeDocument/2006/relationships/hyperlink" Target="https://doi.org/10.14503/THIJ-14-4980" TargetMode="External"/><Relationship Id="rId4" Type="http://schemas.openxmlformats.org/officeDocument/2006/relationships/notesSlide" Target="../notesSlides/notesSlide1.xml"/><Relationship Id="rId9" Type="http://schemas.openxmlformats.org/officeDocument/2006/relationships/hyperlink" Target="https://doi.org/10.1186/1471-2334-13-594"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12357" y="-88362"/>
            <a:ext cx="29260800" cy="22066913"/>
          </a:xfrm>
          <a:prstGeom prst="rect">
            <a:avLst/>
          </a:prstGeom>
        </p:spPr>
      </p:pic>
      <p:sp>
        <p:nvSpPr>
          <p:cNvPr id="2052" name="Text Box 2"/>
          <p:cNvSpPr txBox="1">
            <a:spLocks noChangeArrowheads="1"/>
          </p:cNvSpPr>
          <p:nvPr/>
        </p:nvSpPr>
        <p:spPr bwMode="auto">
          <a:xfrm>
            <a:off x="4495507" y="132779"/>
            <a:ext cx="19291250" cy="4073314"/>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60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The Uninvited Weight Loss Coach: A Case of Enterococcus </a:t>
            </a:r>
            <a:r>
              <a:rPr lang="en-US" sz="6000" b="1" i="1" dirty="0" err="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Durans</a:t>
            </a:r>
            <a:r>
              <a:rPr lang="en-US" sz="60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Endocarditis</a:t>
            </a:r>
          </a:p>
          <a:p>
            <a:pPr algn="ctr">
              <a:buFont typeface="Arial" charset="0"/>
              <a:buNone/>
              <a:defRPr/>
            </a:pPr>
            <a:r>
              <a:rPr lang="en-US" sz="88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2053" name="Text Box 4"/>
          <p:cNvSpPr txBox="1">
            <a:spLocks noChangeArrowheads="1"/>
          </p:cNvSpPr>
          <p:nvPr/>
        </p:nvSpPr>
        <p:spPr bwMode="auto">
          <a:xfrm>
            <a:off x="6268969" y="2445375"/>
            <a:ext cx="15955981"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Nishita Vattem D.O.</a:t>
            </a:r>
            <a:r>
              <a:rPr lang="en-US" sz="26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Rahul Patel D.O., Dhruv Joshi D.O., Irfan Vora D.O., Andrew Mariano D.O., Nathan Frogge M.D, Michael Anderson M.D., Nadeem Ansari M.D.</a:t>
            </a:r>
            <a:endParaRPr lang="en-US" sz="26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eaLnBrk="0" hangingPunct="0">
              <a:defRPr/>
            </a:pPr>
            <a:endParaRPr lang="en-GB" sz="4400" b="1" i="1" dirty="0">
              <a:solidFill>
                <a:schemeClr val="bg1"/>
              </a:solidFill>
              <a:latin typeface="+mj-lt"/>
              <a:cs typeface="Arial" panose="020B0604020202020204" pitchFamily="34" charset="0"/>
            </a:endParaRPr>
          </a:p>
        </p:txBody>
      </p:sp>
      <p:sp>
        <p:nvSpPr>
          <p:cNvPr id="2060" name="Text Box 122"/>
          <p:cNvSpPr txBox="1">
            <a:spLocks noChangeArrowheads="1"/>
          </p:cNvSpPr>
          <p:nvPr/>
        </p:nvSpPr>
        <p:spPr bwMode="auto">
          <a:xfrm>
            <a:off x="12357" y="3657600"/>
            <a:ext cx="29260800" cy="18288000"/>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1" dirty="0"/>
          </a:p>
          <a:p>
            <a:pPr>
              <a:lnSpc>
                <a:spcPct val="110000"/>
              </a:lnSpc>
              <a:defRPr/>
            </a:pPr>
            <a:endParaRPr lang="en-US" sz="2801" dirty="0"/>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r>
              <a:rPr lang="en-US" sz="3600" dirty="0">
                <a:solidFill>
                  <a:srgbClr val="000000"/>
                </a:solidFill>
                <a:latin typeface="Open Sans" panose="020B0606030504020204" pitchFamily="34" charset="0"/>
              </a:rPr>
              <a:t> </a:t>
            </a: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tretch/>
        </p:blipFill>
        <p:spPr bwMode="auto">
          <a:xfrm>
            <a:off x="609600" y="221133"/>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C2DA652-CD7C-45F5-B759-D109CAFED722}"/>
              </a:ext>
            </a:extLst>
          </p:cNvPr>
          <p:cNvSpPr txBox="1"/>
          <p:nvPr/>
        </p:nvSpPr>
        <p:spPr>
          <a:xfrm>
            <a:off x="24003000" y="914400"/>
            <a:ext cx="5029200" cy="2616101"/>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a:solidFill>
                  <a:schemeClr val="bg1"/>
                </a:solidFill>
                <a:latin typeface="+mj-lt"/>
                <a:cs typeface="Arial" panose="020B0604020202020204" pitchFamily="34" charset="0"/>
              </a:rPr>
              <a:t>1</a:t>
            </a:r>
            <a:r>
              <a:rPr lang="en-GB" sz="3600" b="1" i="1" dirty="0">
                <a:solidFill>
                  <a:schemeClr val="bg1"/>
                </a:solidFill>
                <a:latin typeface="+mj-lt"/>
                <a:cs typeface="Arial" panose="020B0604020202020204" pitchFamily="34" charset="0"/>
              </a:rPr>
              <a:t>nvattem@rhc.net</a:t>
            </a:r>
            <a:endParaRPr lang="en-US" sz="4000" b="1" i="1" dirty="0">
              <a:solidFill>
                <a:schemeClr val="bg1"/>
              </a:solidFill>
              <a:latin typeface="+mj-lt"/>
              <a:cs typeface="Arial" panose="020B0604020202020204" pitchFamily="34" charset="0"/>
            </a:endParaRPr>
          </a:p>
        </p:txBody>
      </p:sp>
      <p:sp>
        <p:nvSpPr>
          <p:cNvPr id="6" name="Rectangle 197">
            <a:extLst>
              <a:ext uri="{FF2B5EF4-FFF2-40B4-BE49-F238E27FC236}">
                <a16:creationId xmlns:a16="http://schemas.microsoft.com/office/drawing/2014/main" id="{07C4F3F6-A94A-FC78-D4CB-BF44AB970EC4}"/>
              </a:ext>
            </a:extLst>
          </p:cNvPr>
          <p:cNvSpPr>
            <a:spLocks noChangeArrowheads="1"/>
          </p:cNvSpPr>
          <p:nvPr/>
        </p:nvSpPr>
        <p:spPr bwMode="auto">
          <a:xfrm>
            <a:off x="9045600" y="3810000"/>
            <a:ext cx="11201400" cy="17922240"/>
          </a:xfrm>
          <a:prstGeom prst="rect">
            <a:avLst/>
          </a:prstGeom>
          <a:solidFill>
            <a:srgbClr val="105963"/>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endParaRPr lang="en-US" sz="4600" b="1" dirty="0">
              <a:solidFill>
                <a:schemeClr val="bg1"/>
              </a:solidFill>
              <a:effectLst>
                <a:outerShdw blurRad="38100" dist="38100" dir="2700000" algn="tl">
                  <a:srgbClr val="000000">
                    <a:alpha val="43137"/>
                  </a:srgbClr>
                </a:outerShdw>
              </a:effectLst>
            </a:endParaRPr>
          </a:p>
        </p:txBody>
      </p:sp>
      <p:grpSp>
        <p:nvGrpSpPr>
          <p:cNvPr id="16" name="Google Shape;102;p1">
            <a:extLst>
              <a:ext uri="{FF2B5EF4-FFF2-40B4-BE49-F238E27FC236}">
                <a16:creationId xmlns:a16="http://schemas.microsoft.com/office/drawing/2014/main" id="{C74CF569-9402-5BBF-4B54-D244FB3B60C4}"/>
              </a:ext>
            </a:extLst>
          </p:cNvPr>
          <p:cNvGrpSpPr>
            <a:grpSpLocks noChangeAspect="1"/>
          </p:cNvGrpSpPr>
          <p:nvPr/>
        </p:nvGrpSpPr>
        <p:grpSpPr>
          <a:xfrm>
            <a:off x="223821" y="3886200"/>
            <a:ext cx="8686800" cy="467445"/>
            <a:chOff x="6695" y="4253"/>
            <a:chExt cx="6368" cy="529"/>
          </a:xfrm>
          <a:solidFill>
            <a:srgbClr val="105963"/>
          </a:solidFill>
        </p:grpSpPr>
        <p:sp>
          <p:nvSpPr>
            <p:cNvPr id="17" name="Google Shape;103;p1">
              <a:extLst>
                <a:ext uri="{FF2B5EF4-FFF2-40B4-BE49-F238E27FC236}">
                  <a16:creationId xmlns:a16="http://schemas.microsoft.com/office/drawing/2014/main" id="{78593B90-827C-FC48-084B-2A1E39519AE8}"/>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19" name="Google Shape;104;p1">
              <a:extLst>
                <a:ext uri="{FF2B5EF4-FFF2-40B4-BE49-F238E27FC236}">
                  <a16:creationId xmlns:a16="http://schemas.microsoft.com/office/drawing/2014/main" id="{F8B15DAF-CC81-F758-00ED-C2FF633D9E2A}"/>
                </a:ext>
              </a:extLst>
            </p:cNvPr>
            <p:cNvSpPr/>
            <p:nvPr/>
          </p:nvSpPr>
          <p:spPr>
            <a:xfrm>
              <a:off x="8451" y="4309"/>
              <a:ext cx="2856" cy="460"/>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BACKGROUND</a:t>
              </a:r>
              <a:endParaRPr sz="2500" dirty="0"/>
            </a:p>
          </p:txBody>
        </p:sp>
      </p:grpSp>
      <p:grpSp>
        <p:nvGrpSpPr>
          <p:cNvPr id="32" name="Google Shape;102;p1">
            <a:extLst>
              <a:ext uri="{FF2B5EF4-FFF2-40B4-BE49-F238E27FC236}">
                <a16:creationId xmlns:a16="http://schemas.microsoft.com/office/drawing/2014/main" id="{66A1EBD9-5981-D0B9-3514-09ABF52835C4}"/>
              </a:ext>
            </a:extLst>
          </p:cNvPr>
          <p:cNvGrpSpPr>
            <a:grpSpLocks noChangeAspect="1"/>
          </p:cNvGrpSpPr>
          <p:nvPr/>
        </p:nvGrpSpPr>
        <p:grpSpPr>
          <a:xfrm>
            <a:off x="223729" y="7887237"/>
            <a:ext cx="8686800" cy="467445"/>
            <a:chOff x="6695" y="4253"/>
            <a:chExt cx="6368" cy="529"/>
          </a:xfrm>
          <a:solidFill>
            <a:srgbClr val="105963"/>
          </a:solidFill>
        </p:grpSpPr>
        <p:sp>
          <p:nvSpPr>
            <p:cNvPr id="33" name="Google Shape;103;p1">
              <a:extLst>
                <a:ext uri="{FF2B5EF4-FFF2-40B4-BE49-F238E27FC236}">
                  <a16:creationId xmlns:a16="http://schemas.microsoft.com/office/drawing/2014/main" id="{3F105D5F-59F0-B4FC-300B-33972B6996A4}"/>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34" name="Google Shape;104;p1">
              <a:extLst>
                <a:ext uri="{FF2B5EF4-FFF2-40B4-BE49-F238E27FC236}">
                  <a16:creationId xmlns:a16="http://schemas.microsoft.com/office/drawing/2014/main" id="{C2E22148-0EB5-35F4-503C-5E6C87B06A25}"/>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INVESTIGATION </a:t>
              </a:r>
              <a:endParaRPr sz="2500" dirty="0"/>
            </a:p>
          </p:txBody>
        </p:sp>
      </p:grpSp>
      <p:grpSp>
        <p:nvGrpSpPr>
          <p:cNvPr id="35" name="Google Shape;102;p1">
            <a:extLst>
              <a:ext uri="{FF2B5EF4-FFF2-40B4-BE49-F238E27FC236}">
                <a16:creationId xmlns:a16="http://schemas.microsoft.com/office/drawing/2014/main" id="{6BAC864E-ED08-C392-632A-DC183B7F57D0}"/>
              </a:ext>
            </a:extLst>
          </p:cNvPr>
          <p:cNvGrpSpPr>
            <a:grpSpLocks noChangeAspect="1"/>
          </p:cNvGrpSpPr>
          <p:nvPr/>
        </p:nvGrpSpPr>
        <p:grpSpPr>
          <a:xfrm>
            <a:off x="223729" y="13123474"/>
            <a:ext cx="8686800" cy="467445"/>
            <a:chOff x="6695" y="4253"/>
            <a:chExt cx="6368" cy="529"/>
          </a:xfrm>
          <a:solidFill>
            <a:srgbClr val="105963"/>
          </a:solidFill>
        </p:grpSpPr>
        <p:sp>
          <p:nvSpPr>
            <p:cNvPr id="36" name="Google Shape;103;p1">
              <a:extLst>
                <a:ext uri="{FF2B5EF4-FFF2-40B4-BE49-F238E27FC236}">
                  <a16:creationId xmlns:a16="http://schemas.microsoft.com/office/drawing/2014/main" id="{92F8AA96-73C1-346E-BFB8-1BB3CA9E2A02}"/>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37" name="Google Shape;104;p1">
              <a:extLst>
                <a:ext uri="{FF2B5EF4-FFF2-40B4-BE49-F238E27FC236}">
                  <a16:creationId xmlns:a16="http://schemas.microsoft.com/office/drawing/2014/main" id="{9015A3E0-5288-42E0-F954-8ED516251B3F}"/>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MANAGEMENT</a:t>
              </a:r>
              <a:endParaRPr sz="2500" dirty="0"/>
            </a:p>
          </p:txBody>
        </p:sp>
      </p:grpSp>
      <p:grpSp>
        <p:nvGrpSpPr>
          <p:cNvPr id="38" name="Google Shape;102;p1">
            <a:extLst>
              <a:ext uri="{FF2B5EF4-FFF2-40B4-BE49-F238E27FC236}">
                <a16:creationId xmlns:a16="http://schemas.microsoft.com/office/drawing/2014/main" id="{9F33CB1B-C5AB-4C69-2D51-72309F662ABB}"/>
              </a:ext>
            </a:extLst>
          </p:cNvPr>
          <p:cNvGrpSpPr>
            <a:grpSpLocks noChangeAspect="1"/>
          </p:cNvGrpSpPr>
          <p:nvPr/>
        </p:nvGrpSpPr>
        <p:grpSpPr>
          <a:xfrm>
            <a:off x="20412405" y="3886200"/>
            <a:ext cx="8686800" cy="467445"/>
            <a:chOff x="6695" y="4253"/>
            <a:chExt cx="6368" cy="529"/>
          </a:xfrm>
          <a:solidFill>
            <a:srgbClr val="105963"/>
          </a:solidFill>
        </p:grpSpPr>
        <p:sp>
          <p:nvSpPr>
            <p:cNvPr id="39" name="Google Shape;103;p1">
              <a:extLst>
                <a:ext uri="{FF2B5EF4-FFF2-40B4-BE49-F238E27FC236}">
                  <a16:creationId xmlns:a16="http://schemas.microsoft.com/office/drawing/2014/main" id="{7B43F2AB-7012-2CE5-E8C5-60DFCC5C44FD}"/>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40" name="Google Shape;104;p1">
              <a:extLst>
                <a:ext uri="{FF2B5EF4-FFF2-40B4-BE49-F238E27FC236}">
                  <a16:creationId xmlns:a16="http://schemas.microsoft.com/office/drawing/2014/main" id="{6BF10593-4F03-BB33-58BE-2B8B72071685}"/>
                </a:ext>
              </a:extLst>
            </p:cNvPr>
            <p:cNvSpPr/>
            <p:nvPr/>
          </p:nvSpPr>
          <p:spPr>
            <a:xfrm>
              <a:off x="6741" y="4309"/>
              <a:ext cx="6322"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DISCUSSION</a:t>
              </a:r>
              <a:endParaRPr sz="2500" dirty="0"/>
            </a:p>
          </p:txBody>
        </p:sp>
      </p:grpSp>
      <p:grpSp>
        <p:nvGrpSpPr>
          <p:cNvPr id="41" name="Google Shape;102;p1">
            <a:extLst>
              <a:ext uri="{FF2B5EF4-FFF2-40B4-BE49-F238E27FC236}">
                <a16:creationId xmlns:a16="http://schemas.microsoft.com/office/drawing/2014/main" id="{6B2065EA-8D48-DFBF-BA0F-DF446142C226}"/>
              </a:ext>
            </a:extLst>
          </p:cNvPr>
          <p:cNvGrpSpPr>
            <a:grpSpLocks noChangeAspect="1"/>
          </p:cNvGrpSpPr>
          <p:nvPr/>
        </p:nvGrpSpPr>
        <p:grpSpPr>
          <a:xfrm>
            <a:off x="206236" y="18094165"/>
            <a:ext cx="8686800" cy="467445"/>
            <a:chOff x="6695" y="4253"/>
            <a:chExt cx="6368" cy="529"/>
          </a:xfrm>
          <a:solidFill>
            <a:srgbClr val="105963"/>
          </a:solidFill>
        </p:grpSpPr>
        <p:sp>
          <p:nvSpPr>
            <p:cNvPr id="42" name="Google Shape;103;p1">
              <a:extLst>
                <a:ext uri="{FF2B5EF4-FFF2-40B4-BE49-F238E27FC236}">
                  <a16:creationId xmlns:a16="http://schemas.microsoft.com/office/drawing/2014/main" id="{291D67BD-CCF4-BDA5-AD34-B271A19FB7FA}"/>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dirty="0">
                <a:solidFill>
                  <a:schemeClr val="lt1"/>
                </a:solidFill>
              </a:endParaRPr>
            </a:p>
          </p:txBody>
        </p:sp>
        <p:sp>
          <p:nvSpPr>
            <p:cNvPr id="43" name="Google Shape;104;p1">
              <a:extLst>
                <a:ext uri="{FF2B5EF4-FFF2-40B4-BE49-F238E27FC236}">
                  <a16:creationId xmlns:a16="http://schemas.microsoft.com/office/drawing/2014/main" id="{57EDD086-64E0-82FB-4705-04470A194C2A}"/>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REFERENCES</a:t>
              </a:r>
              <a:endParaRPr sz="2500" dirty="0"/>
            </a:p>
          </p:txBody>
        </p:sp>
      </p:grpSp>
      <p:sp>
        <p:nvSpPr>
          <p:cNvPr id="48" name="Google Shape;99;p1">
            <a:extLst>
              <a:ext uri="{FF2B5EF4-FFF2-40B4-BE49-F238E27FC236}">
                <a16:creationId xmlns:a16="http://schemas.microsoft.com/office/drawing/2014/main" id="{7A8B0432-A50E-ED1E-6B51-1136C99B2386}"/>
              </a:ext>
            </a:extLst>
          </p:cNvPr>
          <p:cNvSpPr txBox="1"/>
          <p:nvPr/>
        </p:nvSpPr>
        <p:spPr>
          <a:xfrm>
            <a:off x="9614386" y="4320067"/>
            <a:ext cx="10056741" cy="3786682"/>
          </a:xfrm>
          <a:prstGeom prst="rect">
            <a:avLst/>
          </a:prstGeom>
          <a:noFill/>
          <a:ln>
            <a:noFill/>
          </a:ln>
        </p:spPr>
        <p:txBody>
          <a:bodyPr spcFirstLastPara="1" wrap="square" lIns="129071" tIns="64518" rIns="129071" bIns="64518" anchor="t" anchorCtr="0">
            <a:spAutoFit/>
          </a:bodyPr>
          <a:lstStyle/>
          <a:p>
            <a:pPr algn="ctr">
              <a:lnSpc>
                <a:spcPct val="90000"/>
              </a:lnSpc>
            </a:pPr>
            <a:r>
              <a:rPr lang="en-US" sz="4400" b="1" i="1" dirty="0">
                <a:solidFill>
                  <a:schemeClr val="bg1"/>
                </a:solidFill>
                <a:latin typeface="Arial" panose="020B0604020202020204" pitchFamily="34" charset="0"/>
                <a:cs typeface="Arial" panose="020B0604020202020204" pitchFamily="34" charset="0"/>
              </a:rPr>
              <a:t>Enterococcus </a:t>
            </a:r>
            <a:r>
              <a:rPr lang="en-US" sz="4400" b="1" i="1" dirty="0" err="1">
                <a:solidFill>
                  <a:schemeClr val="bg1"/>
                </a:solidFill>
                <a:latin typeface="Arial" panose="020B0604020202020204" pitchFamily="34" charset="0"/>
                <a:cs typeface="Arial" panose="020B0604020202020204" pitchFamily="34" charset="0"/>
              </a:rPr>
              <a:t>durans</a:t>
            </a:r>
            <a:r>
              <a:rPr lang="en-US" sz="4400" b="1" i="1" dirty="0">
                <a:solidFill>
                  <a:schemeClr val="bg1"/>
                </a:solidFill>
                <a:latin typeface="Arial" panose="020B0604020202020204" pitchFamily="34" charset="0"/>
                <a:cs typeface="Arial" panose="020B0604020202020204" pitchFamily="34" charset="0"/>
              </a:rPr>
              <a:t> </a:t>
            </a:r>
            <a:r>
              <a:rPr lang="en-US" sz="4400" dirty="0">
                <a:solidFill>
                  <a:schemeClr val="bg1"/>
                </a:solidFill>
                <a:latin typeface="Arial" panose="020B0604020202020204" pitchFamily="34" charset="0"/>
                <a:cs typeface="Arial" panose="020B0604020202020204" pitchFamily="34" charset="0"/>
              </a:rPr>
              <a:t>is a rare cause of infective endocarditis requiring </a:t>
            </a:r>
            <a:r>
              <a:rPr lang="en-US" sz="4400" b="1" dirty="0">
                <a:solidFill>
                  <a:schemeClr val="bg1"/>
                </a:solidFill>
                <a:latin typeface="Arial" panose="020B0604020202020204" pitchFamily="34" charset="0"/>
                <a:cs typeface="Arial" panose="020B0604020202020204" pitchFamily="34" charset="0"/>
              </a:rPr>
              <a:t>prompt diagnosis</a:t>
            </a:r>
            <a:r>
              <a:rPr lang="en-US" sz="4400" dirty="0">
                <a:solidFill>
                  <a:schemeClr val="bg1"/>
                </a:solidFill>
                <a:latin typeface="Arial" panose="020B0604020202020204" pitchFamily="34" charset="0"/>
                <a:cs typeface="Arial" panose="020B0604020202020204" pitchFamily="34" charset="0"/>
              </a:rPr>
              <a:t>, appropriate </a:t>
            </a:r>
            <a:r>
              <a:rPr lang="en-US" sz="4400" b="1" dirty="0">
                <a:solidFill>
                  <a:schemeClr val="bg1"/>
                </a:solidFill>
                <a:latin typeface="Arial" panose="020B0604020202020204" pitchFamily="34" charset="0"/>
                <a:cs typeface="Arial" panose="020B0604020202020204" pitchFamily="34" charset="0"/>
              </a:rPr>
              <a:t>antimicrobial therapy</a:t>
            </a:r>
            <a:r>
              <a:rPr lang="en-US" sz="4400" dirty="0">
                <a:solidFill>
                  <a:schemeClr val="bg1"/>
                </a:solidFill>
                <a:latin typeface="Arial" panose="020B0604020202020204" pitchFamily="34" charset="0"/>
                <a:cs typeface="Arial" panose="020B0604020202020204" pitchFamily="34" charset="0"/>
              </a:rPr>
              <a:t>, and timely </a:t>
            </a:r>
            <a:r>
              <a:rPr lang="en-US" sz="4400" b="1" dirty="0">
                <a:solidFill>
                  <a:schemeClr val="bg1"/>
                </a:solidFill>
                <a:latin typeface="Arial" panose="020B0604020202020204" pitchFamily="34" charset="0"/>
                <a:cs typeface="Arial" panose="020B0604020202020204" pitchFamily="34" charset="0"/>
              </a:rPr>
              <a:t>surgical intervention.</a:t>
            </a:r>
          </a:p>
          <a:p>
            <a:pPr algn="ctr">
              <a:lnSpc>
                <a:spcPct val="90000"/>
              </a:lnSpc>
            </a:pPr>
            <a:endParaRPr lang="en-US" sz="4400" b="0" i="0" dirty="0">
              <a:solidFill>
                <a:schemeClr val="bg1"/>
              </a:solidFill>
              <a:effectLst/>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304E433-1495-970C-68CC-CD62A1A11E9E}"/>
              </a:ext>
            </a:extLst>
          </p:cNvPr>
          <p:cNvSpPr txBox="1"/>
          <p:nvPr/>
        </p:nvSpPr>
        <p:spPr>
          <a:xfrm>
            <a:off x="209587" y="4573265"/>
            <a:ext cx="8530884" cy="3000821"/>
          </a:xfrm>
          <a:prstGeom prst="rect">
            <a:avLst/>
          </a:prstGeom>
          <a:noFill/>
        </p:spPr>
        <p:txBody>
          <a:bodyPr wrap="square">
            <a:spAutoFit/>
          </a:bodyPr>
          <a:lstStyle/>
          <a:p>
            <a:pPr marL="0" marR="0" algn="just">
              <a:spcBef>
                <a:spcPts val="0"/>
              </a:spcBef>
              <a:spcAft>
                <a:spcPts val="0"/>
              </a:spcAft>
            </a:pPr>
            <a:r>
              <a:rPr lang="en-US" sz="2100" kern="100" dirty="0">
                <a:highlight>
                  <a:srgbClr val="FFFFFF"/>
                </a:highlight>
                <a:latin typeface="Arial" panose="020B0604020202020204" pitchFamily="34" charset="0"/>
                <a:ea typeface="Aptos" panose="020B0004020202020204" pitchFamily="34" charset="0"/>
                <a:cs typeface="Arial" panose="020B0604020202020204" pitchFamily="34" charset="0"/>
              </a:rPr>
              <a:t>Enterococcus </a:t>
            </a:r>
            <a:r>
              <a:rPr lang="en-US" sz="2100" kern="100" dirty="0" err="1">
                <a:highlight>
                  <a:srgbClr val="FFFFFF"/>
                </a:highlight>
                <a:latin typeface="Arial" panose="020B0604020202020204" pitchFamily="34" charset="0"/>
                <a:ea typeface="Aptos" panose="020B0004020202020204" pitchFamily="34" charset="0"/>
                <a:cs typeface="Arial" panose="020B0604020202020204" pitchFamily="34" charset="0"/>
              </a:rPr>
              <a:t>durans</a:t>
            </a:r>
            <a:r>
              <a:rPr lang="en-US" sz="2100" kern="100" dirty="0">
                <a:highlight>
                  <a:srgbClr val="FFFFFF"/>
                </a:highlight>
                <a:latin typeface="Arial" panose="020B0604020202020204" pitchFamily="34" charset="0"/>
                <a:ea typeface="Aptos" panose="020B0004020202020204" pitchFamily="34" charset="0"/>
                <a:cs typeface="Arial" panose="020B0604020202020204" pitchFamily="34" charset="0"/>
              </a:rPr>
              <a:t> is a gram-positive coccus and is a rare cause of endocarditis, with only four prior cases reported. Like other enterococci, </a:t>
            </a:r>
            <a:r>
              <a:rPr lang="en-US" sz="2100" kern="100" dirty="0" err="1">
                <a:highlight>
                  <a:srgbClr val="FFFFFF"/>
                </a:highlight>
                <a:latin typeface="Arial" panose="020B0604020202020204" pitchFamily="34" charset="0"/>
                <a:ea typeface="Aptos" panose="020B0004020202020204" pitchFamily="34" charset="0"/>
                <a:cs typeface="Arial" panose="020B0604020202020204" pitchFamily="34" charset="0"/>
              </a:rPr>
              <a:t>E.durans</a:t>
            </a:r>
            <a:r>
              <a:rPr lang="en-US" sz="2100" kern="100" dirty="0">
                <a:highlight>
                  <a:srgbClr val="FFFFFF"/>
                </a:highlight>
                <a:latin typeface="Arial" panose="020B0604020202020204" pitchFamily="34" charset="0"/>
                <a:ea typeface="Aptos" panose="020B0004020202020204" pitchFamily="34" charset="0"/>
                <a:cs typeface="Arial" panose="020B0604020202020204" pitchFamily="34" charset="0"/>
              </a:rPr>
              <a:t> is part of the normal gut microbiota, however can lead to urinary tract infections, intra-abdominal infections, and uncommonly bacteremia and endocarditis. </a:t>
            </a:r>
            <a:r>
              <a:rPr lang="en-US" sz="2100" kern="100" dirty="0" err="1">
                <a:highlight>
                  <a:srgbClr val="FFFFFF"/>
                </a:highlight>
                <a:latin typeface="Arial" panose="020B0604020202020204" pitchFamily="34" charset="0"/>
                <a:ea typeface="Aptos" panose="020B0004020202020204" pitchFamily="34" charset="0"/>
                <a:cs typeface="Arial" panose="020B0604020202020204" pitchFamily="34" charset="0"/>
              </a:rPr>
              <a:t>E.durans</a:t>
            </a:r>
            <a:r>
              <a:rPr lang="en-US" sz="2100" kern="100" dirty="0">
                <a:highlight>
                  <a:srgbClr val="FFFFFF"/>
                </a:highlight>
                <a:latin typeface="Arial" panose="020B0604020202020204" pitchFamily="34" charset="0"/>
                <a:ea typeface="Aptos" panose="020B0004020202020204" pitchFamily="34" charset="0"/>
                <a:cs typeface="Arial" panose="020B0604020202020204" pitchFamily="34" charset="0"/>
              </a:rPr>
              <a:t> is inherently resistant to several classes of antibiotics including macrolides and clindamycin. We present a rare case of E. </a:t>
            </a:r>
            <a:r>
              <a:rPr lang="en-US" sz="2100" kern="100" dirty="0" err="1">
                <a:highlight>
                  <a:srgbClr val="FFFFFF"/>
                </a:highlight>
                <a:latin typeface="Arial" panose="020B0604020202020204" pitchFamily="34" charset="0"/>
                <a:ea typeface="Aptos" panose="020B0004020202020204" pitchFamily="34" charset="0"/>
                <a:cs typeface="Arial" panose="020B0604020202020204" pitchFamily="34" charset="0"/>
              </a:rPr>
              <a:t>durans</a:t>
            </a:r>
            <a:r>
              <a:rPr lang="en-US" sz="2100" kern="100" dirty="0">
                <a:highlight>
                  <a:srgbClr val="FFFFFF"/>
                </a:highlight>
                <a:latin typeface="Arial" panose="020B0604020202020204" pitchFamily="34" charset="0"/>
                <a:ea typeface="Aptos" panose="020B0004020202020204" pitchFamily="34" charset="0"/>
                <a:cs typeface="Arial" panose="020B0604020202020204" pitchFamily="34" charset="0"/>
              </a:rPr>
              <a:t> endocarditis and highlight the importance of early recognition and prompt management of this uncommon but potentially devastating infection.</a:t>
            </a:r>
          </a:p>
        </p:txBody>
      </p:sp>
      <p:sp>
        <p:nvSpPr>
          <p:cNvPr id="53" name="TextBox 52">
            <a:extLst>
              <a:ext uri="{FF2B5EF4-FFF2-40B4-BE49-F238E27FC236}">
                <a16:creationId xmlns:a16="http://schemas.microsoft.com/office/drawing/2014/main" id="{77B93785-A43C-7F1F-597C-786498645985}"/>
              </a:ext>
            </a:extLst>
          </p:cNvPr>
          <p:cNvSpPr txBox="1"/>
          <p:nvPr/>
        </p:nvSpPr>
        <p:spPr>
          <a:xfrm>
            <a:off x="209587" y="8548976"/>
            <a:ext cx="8571841" cy="4293483"/>
          </a:xfrm>
          <a:prstGeom prst="rect">
            <a:avLst/>
          </a:prstGeom>
          <a:noFill/>
        </p:spPr>
        <p:txBody>
          <a:bodyPr wrap="square">
            <a:spAutoFit/>
          </a:bodyPr>
          <a:lstStyle/>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A 65-year-old male presented to the primary care office with three months of unintentional weight loss of 30 </a:t>
            </a:r>
            <a:r>
              <a:rPr lang="en-US" sz="2100" kern="100" dirty="0" err="1">
                <a:effectLst/>
                <a:latin typeface="Arial" panose="020B0604020202020204" pitchFamily="34" charset="0"/>
                <a:ea typeface="Aptos" panose="020B0004020202020204" pitchFamily="34" charset="0"/>
                <a:cs typeface="Arial" panose="020B0604020202020204" pitchFamily="34" charset="0"/>
              </a:rPr>
              <a:t>lbs</a:t>
            </a:r>
            <a:r>
              <a:rPr lang="en-US" sz="2100" kern="100" dirty="0">
                <a:effectLst/>
                <a:latin typeface="Arial" panose="020B0604020202020204" pitchFamily="34" charset="0"/>
                <a:ea typeface="Aptos" panose="020B0004020202020204" pitchFamily="34" charset="0"/>
                <a:cs typeface="Arial" panose="020B0604020202020204" pitchFamily="34" charset="0"/>
              </a:rPr>
              <a:t>, nonproductive cough, night sweats, and generalized fatigue. On physical exam, he was noted to have a holosystolic murmur. The patient underwent extensive outpatient testing, including a CT of his chest and abdomen, which was notable for a right renal calculus and an incidentaloma of the pancreas. He also had normal pulmonary function testing. An echocardiogram revealed a myxomatous mitral valve with </a:t>
            </a:r>
            <a:r>
              <a:rPr lang="en-US" sz="2100" kern="100" dirty="0" err="1">
                <a:effectLst/>
                <a:latin typeface="Arial" panose="020B0604020202020204" pitchFamily="34" charset="0"/>
                <a:ea typeface="Aptos" panose="020B0004020202020204" pitchFamily="34" charset="0"/>
                <a:cs typeface="Arial" panose="020B0604020202020204" pitchFamily="34" charset="0"/>
              </a:rPr>
              <a:t>bileaflet</a:t>
            </a:r>
            <a:r>
              <a:rPr lang="en-US" sz="2100" kern="100" dirty="0">
                <a:effectLst/>
                <a:latin typeface="Arial" panose="020B0604020202020204" pitchFamily="34" charset="0"/>
                <a:ea typeface="Aptos" panose="020B0004020202020204" pitchFamily="34" charset="0"/>
                <a:cs typeface="Arial" panose="020B0604020202020204" pitchFamily="34" charset="0"/>
              </a:rPr>
              <a:t> mitral valve prolapse and partial flail of posterior mitral leaflet, leading to moderate to severe eccentric mitral regurgitation. He also had CRP notably elevated to 72, ferritin 785, and ESR 46. Blood cultures were obtained notable for Enterococcus </a:t>
            </a:r>
            <a:r>
              <a:rPr lang="en-US" sz="2100" kern="100" dirty="0" err="1">
                <a:effectLst/>
                <a:latin typeface="Arial" panose="020B0604020202020204" pitchFamily="34" charset="0"/>
                <a:ea typeface="Aptos" panose="020B0004020202020204" pitchFamily="34" charset="0"/>
                <a:cs typeface="Arial" panose="020B0604020202020204" pitchFamily="34" charset="0"/>
              </a:rPr>
              <a:t>durans</a:t>
            </a:r>
            <a:r>
              <a:rPr lang="en-US" sz="2100" kern="100" dirty="0">
                <a:effectLst/>
                <a:latin typeface="Arial" panose="020B0604020202020204" pitchFamily="34" charset="0"/>
                <a:ea typeface="Aptos" panose="020B0004020202020204" pitchFamily="34" charset="0"/>
                <a:cs typeface="Arial" panose="020B0604020202020204" pitchFamily="34" charset="0"/>
              </a:rPr>
              <a:t>. Subsequently, the patient was admitted to the hospital and initially treated with vancomycin and ampicillin-sulbactam. </a:t>
            </a:r>
          </a:p>
        </p:txBody>
      </p:sp>
      <p:sp>
        <p:nvSpPr>
          <p:cNvPr id="55" name="TextBox 54">
            <a:extLst>
              <a:ext uri="{FF2B5EF4-FFF2-40B4-BE49-F238E27FC236}">
                <a16:creationId xmlns:a16="http://schemas.microsoft.com/office/drawing/2014/main" id="{B5B5C0D7-02C1-1450-2500-12856A8DBC6B}"/>
              </a:ext>
            </a:extLst>
          </p:cNvPr>
          <p:cNvSpPr txBox="1"/>
          <p:nvPr/>
        </p:nvSpPr>
        <p:spPr>
          <a:xfrm>
            <a:off x="206236" y="13800653"/>
            <a:ext cx="8571841" cy="3970318"/>
          </a:xfrm>
          <a:prstGeom prst="rect">
            <a:avLst/>
          </a:prstGeom>
          <a:noFill/>
        </p:spPr>
        <p:txBody>
          <a:bodyPr wrap="square">
            <a:spAutoFit/>
          </a:bodyPr>
          <a:lstStyle/>
          <a:p>
            <a:pPr marL="0" marR="0" algn="just">
              <a:spcBef>
                <a:spcPts val="0"/>
              </a:spcBef>
              <a:spcAft>
                <a:spcPts val="0"/>
              </a:spcAft>
            </a:pP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Further evaluation with transesophageal echocardiogram showed mitral valve posterior leaflet thickening and prolapse with a mobile 1x1 cm vegetation attached to P2 leaflet with associated anterior mitral leaflet thickening with likely pannus of vegetation in addition to severe eccentric mitral regurgitation (EROA 0.5cm2, </a:t>
            </a:r>
            <a:r>
              <a:rPr lang="en-US" sz="21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RVol</a:t>
            </a: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60ml). Blood cultures resulted in growth of Enterococcus </a:t>
            </a:r>
            <a:r>
              <a:rPr lang="en-US" sz="21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durans</a:t>
            </a: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antibiotics were tailored to ampicillin and ceftriaxone. Once blood cultures had cleared, the patient underwent mitral valve replacement with a 31 mm Medtronic Mosaic porcine </a:t>
            </a:r>
            <a:r>
              <a:rPr lang="en-US" sz="21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bioprosthesis</a:t>
            </a: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tissue culture of mitral valve leaflets revealing Enterococcus </a:t>
            </a:r>
            <a:r>
              <a:rPr lang="en-US" sz="21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durans</a:t>
            </a: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patient was treated with six weeks of antibiotic therapy with repeat echocardiogram revealing no paravalvular regurgitation.  </a:t>
            </a:r>
          </a:p>
        </p:txBody>
      </p:sp>
      <p:sp>
        <p:nvSpPr>
          <p:cNvPr id="57" name="TextBox 56">
            <a:extLst>
              <a:ext uri="{FF2B5EF4-FFF2-40B4-BE49-F238E27FC236}">
                <a16:creationId xmlns:a16="http://schemas.microsoft.com/office/drawing/2014/main" id="{2F039CFA-F688-9473-1152-AEC991D707EB}"/>
              </a:ext>
            </a:extLst>
          </p:cNvPr>
          <p:cNvSpPr txBox="1"/>
          <p:nvPr/>
        </p:nvSpPr>
        <p:spPr>
          <a:xfrm>
            <a:off x="286433" y="18561610"/>
            <a:ext cx="8526406" cy="3337388"/>
          </a:xfrm>
          <a:prstGeom prst="rect">
            <a:avLst/>
          </a:prstGeom>
          <a:noFill/>
        </p:spPr>
        <p:txBody>
          <a:bodyPr wrap="square">
            <a:spAutoFit/>
          </a:bodyPr>
          <a:lstStyle/>
          <a:p>
            <a:pPr marR="0" lvl="0">
              <a:lnSpc>
                <a:spcPct val="107000"/>
              </a:lnSpc>
              <a:spcBef>
                <a:spcPts val="0"/>
              </a:spcBef>
              <a:spcAft>
                <a:spcPts val="0"/>
              </a:spcAft>
            </a:pPr>
            <a:r>
              <a:rPr lang="en-US" sz="1600" dirty="0" err="1">
                <a:effectLst/>
                <a:latin typeface="Arial" panose="020B0604020202020204" pitchFamily="34" charset="0"/>
                <a:ea typeface="Calibri" panose="020F0502020204030204" pitchFamily="34" charset="0"/>
                <a:cs typeface="Times New Roman" panose="02020603050405020304" pitchFamily="18" charset="0"/>
              </a:rPr>
              <a:t>Vijayakrishnan</a:t>
            </a:r>
            <a:r>
              <a:rPr lang="en-US" sz="1600" dirty="0">
                <a:effectLst/>
                <a:latin typeface="Arial" panose="020B0604020202020204" pitchFamily="34" charset="0"/>
                <a:ea typeface="Calibri" panose="020F0502020204030204" pitchFamily="34" charset="0"/>
                <a:cs typeface="Times New Roman" panose="02020603050405020304" pitchFamily="18" charset="0"/>
              </a:rPr>
              <a:t>, R., &amp;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Rapose</a:t>
            </a:r>
            <a:r>
              <a:rPr lang="en-US" sz="1600" dirty="0">
                <a:effectLst/>
                <a:latin typeface="Arial" panose="020B0604020202020204" pitchFamily="34" charset="0"/>
                <a:ea typeface="Calibri" panose="020F0502020204030204" pitchFamily="34" charset="0"/>
                <a:cs typeface="Times New Roman" panose="02020603050405020304" pitchFamily="18" charset="0"/>
              </a:rPr>
              <a:t>, A. (2012). Fatal Enterococcus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durans</a:t>
            </a:r>
            <a:r>
              <a:rPr lang="en-US" sz="1600" dirty="0">
                <a:effectLst/>
                <a:latin typeface="Arial" panose="020B0604020202020204" pitchFamily="34" charset="0"/>
                <a:ea typeface="Calibri" panose="020F0502020204030204" pitchFamily="34" charset="0"/>
                <a:cs typeface="Times New Roman" panose="02020603050405020304" pitchFamily="18" charset="0"/>
              </a:rPr>
              <a:t> aortic valve endocarditis: a case report and review of the literature. BMJ case reports, 2012, bcr0220125855. </a:t>
            </a:r>
            <a:r>
              <a:rPr lang="en-US" sz="1600" u="sng" dirty="0">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https://doi.org/10.1136/bcr-02-2012-5855</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Al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Shehri</a:t>
            </a:r>
            <a:r>
              <a:rPr lang="en-US" sz="1600" dirty="0">
                <a:effectLst/>
                <a:latin typeface="Arial" panose="020B0604020202020204" pitchFamily="34" charset="0"/>
                <a:ea typeface="Calibri" panose="020F0502020204030204" pitchFamily="34" charset="0"/>
                <a:cs typeface="Times New Roman" panose="02020603050405020304" pitchFamily="18" charset="0"/>
              </a:rPr>
              <a:t>, M.,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Zarak</a:t>
            </a:r>
            <a:r>
              <a:rPr lang="en-US" sz="1600" dirty="0">
                <a:effectLst/>
                <a:latin typeface="Arial" panose="020B0604020202020204" pitchFamily="34" charset="0"/>
                <a:ea typeface="Calibri" panose="020F0502020204030204" pitchFamily="34" charset="0"/>
                <a:cs typeface="Times New Roman" panose="02020603050405020304" pitchFamily="18" charset="0"/>
              </a:rPr>
              <a:t>, M. S., &amp;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Sarwari</a:t>
            </a:r>
            <a:r>
              <a:rPr lang="en-US" sz="1600" dirty="0">
                <a:effectLst/>
                <a:latin typeface="Arial" panose="020B0604020202020204" pitchFamily="34" charset="0"/>
                <a:ea typeface="Calibri" panose="020F0502020204030204" pitchFamily="34" charset="0"/>
                <a:cs typeface="Times New Roman" panose="02020603050405020304" pitchFamily="18" charset="0"/>
              </a:rPr>
              <a:t>, A. R. (2020). Late Prosthetic Valve Infective Endocarditis by Enterococcus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durans</a:t>
            </a:r>
            <a:r>
              <a:rPr lang="en-US" sz="1600" dirty="0">
                <a:effectLst/>
                <a:latin typeface="Arial" panose="020B0604020202020204" pitchFamily="34" charset="0"/>
                <a:ea typeface="Calibri" panose="020F0502020204030204" pitchFamily="34" charset="0"/>
                <a:cs typeface="Times New Roman" panose="02020603050405020304" pitchFamily="18" charset="0"/>
              </a:rPr>
              <a:t>. Journal of global infectious diseases, 12(3), 152–155. </a:t>
            </a:r>
            <a:r>
              <a:rPr lang="en-US" sz="1600" u="sng" dirty="0">
                <a:effectLst/>
                <a:latin typeface="Arial" panose="020B0604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https://doi.org/10.4103/jgid.jgid_99_19</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1600" dirty="0" err="1">
                <a:effectLst/>
                <a:latin typeface="Arial" panose="020B0604020202020204" pitchFamily="34" charset="0"/>
                <a:ea typeface="Calibri" panose="020F0502020204030204" pitchFamily="34" charset="0"/>
                <a:cs typeface="Times New Roman" panose="02020603050405020304" pitchFamily="18" charset="0"/>
              </a:rPr>
              <a:t>Kenzaka</a:t>
            </a:r>
            <a:r>
              <a:rPr lang="en-US" sz="1600" dirty="0">
                <a:effectLst/>
                <a:latin typeface="Arial" panose="020B0604020202020204" pitchFamily="34" charset="0"/>
                <a:ea typeface="Calibri" panose="020F0502020204030204" pitchFamily="34" charset="0"/>
                <a:cs typeface="Times New Roman" panose="02020603050405020304" pitchFamily="18" charset="0"/>
              </a:rPr>
              <a:t>, 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Takamura</a:t>
            </a:r>
            <a:r>
              <a:rPr lang="en-US" sz="1600" dirty="0">
                <a:effectLst/>
                <a:latin typeface="Arial" panose="020B0604020202020204" pitchFamily="34" charset="0"/>
                <a:ea typeface="Calibri" panose="020F0502020204030204" pitchFamily="34" charset="0"/>
                <a:cs typeface="Times New Roman" panose="02020603050405020304" pitchFamily="18" charset="0"/>
              </a:rPr>
              <a:t>, N.,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Kumabe</a:t>
            </a:r>
            <a:r>
              <a:rPr lang="en-US" sz="1600" dirty="0">
                <a:effectLst/>
                <a:latin typeface="Arial" panose="020B0604020202020204" pitchFamily="34" charset="0"/>
                <a:ea typeface="Calibri" panose="020F0502020204030204" pitchFamily="34" charset="0"/>
                <a:cs typeface="Times New Roman" panose="02020603050405020304" pitchFamily="18" charset="0"/>
              </a:rPr>
              <a:t>, A. et al. A case of subacute infective endocarditis and blood access infection caused by Enterococcus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durans</a:t>
            </a:r>
            <a:r>
              <a:rPr lang="en-US" sz="1600" dirty="0">
                <a:effectLst/>
                <a:latin typeface="Arial" panose="020B0604020202020204" pitchFamily="34" charset="0"/>
                <a:ea typeface="Calibri" panose="020F0502020204030204" pitchFamily="34" charset="0"/>
                <a:cs typeface="Times New Roman" panose="02020603050405020304" pitchFamily="18" charset="0"/>
              </a:rPr>
              <a:t> . BMC Infect Dis 13, 594 (2013). </a:t>
            </a:r>
            <a:r>
              <a:rPr lang="en-US" sz="1600" u="sng" dirty="0">
                <a:effectLst/>
                <a:latin typeface="Arial" panose="020B0604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https://doi.org/10.1186/1471-2334-13-594</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Luca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Fallavollita</a:t>
            </a:r>
            <a:r>
              <a:rPr lang="en-US" sz="1600" dirty="0">
                <a:effectLst/>
                <a:latin typeface="Arial" panose="020B0604020202020204" pitchFamily="34" charset="0"/>
                <a:ea typeface="Calibri" panose="020F0502020204030204" pitchFamily="34" charset="0"/>
                <a:cs typeface="Times New Roman" panose="02020603050405020304" pitchFamily="18" charset="0"/>
              </a:rPr>
              <a:t>, Lorena Di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Gioacchino</a:t>
            </a:r>
            <a:r>
              <a:rPr lang="en-US" sz="1600" dirty="0">
                <a:effectLst/>
                <a:latin typeface="Arial" panose="020B0604020202020204" pitchFamily="34" charset="0"/>
                <a:ea typeface="Calibri" panose="020F0502020204030204" pitchFamily="34" charset="0"/>
                <a:cs typeface="Times New Roman" panose="02020603050405020304" pitchFamily="18" charset="0"/>
              </a:rPr>
              <a:t>, Fabrizio Balestrini; Bioprosthetic Aortic Valve Endocarditis in Association with Enterococcus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durans</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Tex</a:t>
            </a:r>
            <a:r>
              <a:rPr lang="en-US" sz="1600" dirty="0">
                <a:effectLst/>
                <a:latin typeface="Arial" panose="020B0604020202020204" pitchFamily="34" charset="0"/>
                <a:ea typeface="Calibri" panose="020F0502020204030204" pitchFamily="34" charset="0"/>
                <a:cs typeface="Times New Roman" panose="02020603050405020304" pitchFamily="18" charset="0"/>
              </a:rPr>
              <a:t> Heart Inst J 1 April 2016; 43 (2): 165–167.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doi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u="sng" dirty="0">
                <a:effectLst/>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https://doi.org/10.14503/THIJ-14-4980</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Arial" panose="020B0604020202020204" pitchFamily="34" charset="0"/>
            </a:endParaRPr>
          </a:p>
        </p:txBody>
      </p:sp>
      <p:sp>
        <p:nvSpPr>
          <p:cNvPr id="59" name="TextBox 58">
            <a:extLst>
              <a:ext uri="{FF2B5EF4-FFF2-40B4-BE49-F238E27FC236}">
                <a16:creationId xmlns:a16="http://schemas.microsoft.com/office/drawing/2014/main" id="{2998C4AC-A66D-2A0A-53F8-386CBB9D0394}"/>
              </a:ext>
            </a:extLst>
          </p:cNvPr>
          <p:cNvSpPr txBox="1"/>
          <p:nvPr/>
        </p:nvSpPr>
        <p:spPr>
          <a:xfrm>
            <a:off x="9145759" y="21215673"/>
            <a:ext cx="5571066" cy="415498"/>
          </a:xfrm>
          <a:prstGeom prst="rect">
            <a:avLst/>
          </a:prstGeom>
          <a:noFill/>
        </p:spPr>
        <p:txBody>
          <a:bodyPr wrap="square">
            <a:spAutoFit/>
          </a:bodyPr>
          <a:lstStyle/>
          <a:p>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The authors have no disclosures.</a:t>
            </a:r>
            <a:endParaRPr lang="en-US" sz="2100" dirty="0">
              <a:solidFill>
                <a:schemeClr val="bg1"/>
              </a:solidFill>
              <a:latin typeface="Arial" panose="020B0604020202020204" pitchFamily="34" charset="0"/>
              <a:cs typeface="Arial" panose="020B0604020202020204" pitchFamily="34" charset="0"/>
            </a:endParaRPr>
          </a:p>
        </p:txBody>
      </p:sp>
      <p:grpSp>
        <p:nvGrpSpPr>
          <p:cNvPr id="60" name="Google Shape;102;p1">
            <a:extLst>
              <a:ext uri="{FF2B5EF4-FFF2-40B4-BE49-F238E27FC236}">
                <a16:creationId xmlns:a16="http://schemas.microsoft.com/office/drawing/2014/main" id="{9D2E6C4E-AEFB-72DB-DDD6-B964C77423C6}"/>
              </a:ext>
            </a:extLst>
          </p:cNvPr>
          <p:cNvGrpSpPr>
            <a:grpSpLocks noChangeAspect="1"/>
          </p:cNvGrpSpPr>
          <p:nvPr/>
        </p:nvGrpSpPr>
        <p:grpSpPr>
          <a:xfrm>
            <a:off x="20412405" y="11124397"/>
            <a:ext cx="8686800" cy="467445"/>
            <a:chOff x="6695" y="4253"/>
            <a:chExt cx="6368" cy="529"/>
          </a:xfrm>
          <a:solidFill>
            <a:srgbClr val="105963"/>
          </a:solidFill>
        </p:grpSpPr>
        <p:sp>
          <p:nvSpPr>
            <p:cNvPr id="61" name="Google Shape;103;p1">
              <a:extLst>
                <a:ext uri="{FF2B5EF4-FFF2-40B4-BE49-F238E27FC236}">
                  <a16:creationId xmlns:a16="http://schemas.microsoft.com/office/drawing/2014/main" id="{A48BDB57-153B-E384-589D-F8D4D2D1979D}"/>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62" name="Google Shape;104;p1">
              <a:extLst>
                <a:ext uri="{FF2B5EF4-FFF2-40B4-BE49-F238E27FC236}">
                  <a16:creationId xmlns:a16="http://schemas.microsoft.com/office/drawing/2014/main" id="{8B37F649-30B5-DB78-B9F5-5C0BA4A76452}"/>
                </a:ext>
              </a:extLst>
            </p:cNvPr>
            <p:cNvSpPr/>
            <p:nvPr/>
          </p:nvSpPr>
          <p:spPr>
            <a:xfrm>
              <a:off x="8451" y="4309"/>
              <a:ext cx="3390"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FIGURE 2</a:t>
              </a:r>
              <a:endParaRPr sz="2500" dirty="0"/>
            </a:p>
          </p:txBody>
        </p:sp>
      </p:grpSp>
      <p:grpSp>
        <p:nvGrpSpPr>
          <p:cNvPr id="63" name="Google Shape;102;p1">
            <a:extLst>
              <a:ext uri="{FF2B5EF4-FFF2-40B4-BE49-F238E27FC236}">
                <a16:creationId xmlns:a16="http://schemas.microsoft.com/office/drawing/2014/main" id="{415AF7BB-4672-D408-81B4-E6C5A4E01826}"/>
              </a:ext>
            </a:extLst>
          </p:cNvPr>
          <p:cNvGrpSpPr>
            <a:grpSpLocks noChangeAspect="1"/>
          </p:cNvGrpSpPr>
          <p:nvPr/>
        </p:nvGrpSpPr>
        <p:grpSpPr>
          <a:xfrm>
            <a:off x="20381979" y="16353307"/>
            <a:ext cx="8686800" cy="467445"/>
            <a:chOff x="6695" y="4253"/>
            <a:chExt cx="6368" cy="529"/>
          </a:xfrm>
          <a:solidFill>
            <a:srgbClr val="105963"/>
          </a:solidFill>
        </p:grpSpPr>
        <p:sp>
          <p:nvSpPr>
            <p:cNvPr id="1024" name="Google Shape;103;p1">
              <a:extLst>
                <a:ext uri="{FF2B5EF4-FFF2-40B4-BE49-F238E27FC236}">
                  <a16:creationId xmlns:a16="http://schemas.microsoft.com/office/drawing/2014/main" id="{6A2A1A7E-0AD8-2F9E-125A-88F802EAB07E}"/>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1025" name="Google Shape;104;p1">
              <a:extLst>
                <a:ext uri="{FF2B5EF4-FFF2-40B4-BE49-F238E27FC236}">
                  <a16:creationId xmlns:a16="http://schemas.microsoft.com/office/drawing/2014/main" id="{C9B9376F-6EBC-E3D6-9079-217F43EBC838}"/>
                </a:ext>
              </a:extLst>
            </p:cNvPr>
            <p:cNvSpPr/>
            <p:nvPr/>
          </p:nvSpPr>
          <p:spPr>
            <a:xfrm>
              <a:off x="8451" y="4309"/>
              <a:ext cx="3390"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FIGURE 3</a:t>
              </a:r>
              <a:endParaRPr sz="2500" dirty="0"/>
            </a:p>
          </p:txBody>
        </p:sp>
      </p:grpSp>
      <p:sp>
        <p:nvSpPr>
          <p:cNvPr id="1027" name="TextBox 1026">
            <a:extLst>
              <a:ext uri="{FF2B5EF4-FFF2-40B4-BE49-F238E27FC236}">
                <a16:creationId xmlns:a16="http://schemas.microsoft.com/office/drawing/2014/main" id="{44911EF0-2002-C2D2-F65B-31826E1E9ABB}"/>
              </a:ext>
            </a:extLst>
          </p:cNvPr>
          <p:cNvSpPr txBox="1"/>
          <p:nvPr/>
        </p:nvSpPr>
        <p:spPr>
          <a:xfrm>
            <a:off x="20412405" y="4395671"/>
            <a:ext cx="8619795" cy="6555641"/>
          </a:xfrm>
          <a:prstGeom prst="rect">
            <a:avLst/>
          </a:prstGeom>
          <a:noFill/>
        </p:spPr>
        <p:txBody>
          <a:bodyPr wrap="square">
            <a:spAutoFit/>
          </a:bodyPr>
          <a:lstStyle/>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The diagnosis of Enterococcus </a:t>
            </a:r>
            <a:r>
              <a:rPr lang="en-US" sz="2100" kern="100" dirty="0" err="1">
                <a:effectLst/>
                <a:latin typeface="Arial" panose="020B0604020202020204" pitchFamily="34" charset="0"/>
                <a:ea typeface="Aptos" panose="020B0004020202020204" pitchFamily="34" charset="0"/>
                <a:cs typeface="Arial" panose="020B0604020202020204" pitchFamily="34" charset="0"/>
              </a:rPr>
              <a:t>durans</a:t>
            </a:r>
            <a:r>
              <a:rPr lang="en-US" sz="2100" kern="100" dirty="0">
                <a:effectLst/>
                <a:latin typeface="Arial" panose="020B0604020202020204" pitchFamily="34" charset="0"/>
                <a:ea typeface="Aptos" panose="020B0004020202020204" pitchFamily="34" charset="0"/>
                <a:cs typeface="Arial" panose="020B0604020202020204" pitchFamily="34" charset="0"/>
              </a:rPr>
              <a:t> endocarditis can be challenging due to its rarity and similarities with other Enterococcus species. In this case, the patient presented with nonspecific symptoms, including weight loss and fatigue, which made the initial diagnosis difficult. Given the intrinsic antibiotic resistance of Enterococcus </a:t>
            </a:r>
            <a:r>
              <a:rPr lang="en-US" sz="2100" kern="100" dirty="0" err="1">
                <a:effectLst/>
                <a:latin typeface="Arial" panose="020B0604020202020204" pitchFamily="34" charset="0"/>
                <a:ea typeface="Aptos" panose="020B0004020202020204" pitchFamily="34" charset="0"/>
                <a:cs typeface="Arial" panose="020B0604020202020204" pitchFamily="34" charset="0"/>
              </a:rPr>
              <a:t>durans</a:t>
            </a:r>
            <a:r>
              <a:rPr lang="en-US" sz="2100" kern="100" dirty="0">
                <a:effectLst/>
                <a:latin typeface="Arial" panose="020B0604020202020204" pitchFamily="34" charset="0"/>
                <a:ea typeface="Aptos" panose="020B0004020202020204" pitchFamily="34" charset="0"/>
                <a:cs typeface="Arial" panose="020B0604020202020204" pitchFamily="34" charset="0"/>
              </a:rPr>
              <a:t>, appropriate antimicrobial therapy is crucial for successful treatment. In this case, the patient was initially started on intravenous vancomycin and ampicillin-sulbactam, but subsequent susceptibility testing showed resistance to both antibiotics. Therefore, the patient's antimicrobial therapy was changed to ampicillin and ceftriaxone, to which Enterococcus </a:t>
            </a:r>
            <a:r>
              <a:rPr lang="en-US" sz="2100" kern="100" dirty="0" err="1">
                <a:effectLst/>
                <a:latin typeface="Arial" panose="020B0604020202020204" pitchFamily="34" charset="0"/>
                <a:ea typeface="Aptos" panose="020B0004020202020204" pitchFamily="34" charset="0"/>
                <a:cs typeface="Arial" panose="020B0604020202020204" pitchFamily="34" charset="0"/>
              </a:rPr>
              <a:t>durans</a:t>
            </a:r>
            <a:r>
              <a:rPr lang="en-US" sz="2100" kern="100" dirty="0">
                <a:effectLst/>
                <a:latin typeface="Arial" panose="020B0604020202020204" pitchFamily="34" charset="0"/>
                <a:ea typeface="Aptos" panose="020B0004020202020204" pitchFamily="34" charset="0"/>
                <a:cs typeface="Arial" panose="020B0604020202020204" pitchFamily="34" charset="0"/>
              </a:rPr>
              <a:t> was found to be susceptible. </a:t>
            </a:r>
          </a:p>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 </a:t>
            </a:r>
          </a:p>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Surgical intervention, such as valve replacement, is often necessary in cases of enterococcal endocarditis, especially if there are complications such as valve dysfunction or heart failure. In this case, the patient underwent valve replacement surgery, which was successful in resolving the infection. Although Enterococcus </a:t>
            </a:r>
            <a:r>
              <a:rPr lang="en-US" sz="2100" kern="100" dirty="0" err="1">
                <a:effectLst/>
                <a:latin typeface="Arial" panose="020B0604020202020204" pitchFamily="34" charset="0"/>
                <a:ea typeface="Aptos" panose="020B0004020202020204" pitchFamily="34" charset="0"/>
                <a:cs typeface="Arial" panose="020B0604020202020204" pitchFamily="34" charset="0"/>
              </a:rPr>
              <a:t>durans</a:t>
            </a:r>
            <a:r>
              <a:rPr lang="en-US" sz="2100" kern="100" dirty="0">
                <a:effectLst/>
                <a:latin typeface="Arial" panose="020B0604020202020204" pitchFamily="34" charset="0"/>
                <a:ea typeface="Aptos" panose="020B0004020202020204" pitchFamily="34" charset="0"/>
                <a:cs typeface="Arial" panose="020B0604020202020204" pitchFamily="34" charset="0"/>
              </a:rPr>
              <a:t> endocarditis is a rare infection, it is important for clinicians to be aware of its clinical presentation and management, especially given its intrinsic antibiotic resistance. </a:t>
            </a:r>
          </a:p>
        </p:txBody>
      </p:sp>
      <p:sp>
        <p:nvSpPr>
          <p:cNvPr id="1031" name="TextBox 1030">
            <a:extLst>
              <a:ext uri="{FF2B5EF4-FFF2-40B4-BE49-F238E27FC236}">
                <a16:creationId xmlns:a16="http://schemas.microsoft.com/office/drawing/2014/main" id="{6AD07953-BB15-5615-10EB-427AA41E77D4}"/>
              </a:ext>
            </a:extLst>
          </p:cNvPr>
          <p:cNvSpPr txBox="1"/>
          <p:nvPr/>
        </p:nvSpPr>
        <p:spPr>
          <a:xfrm>
            <a:off x="10667817" y="19478602"/>
            <a:ext cx="7893510" cy="1200329"/>
          </a:xfrm>
          <a:prstGeom prst="rect">
            <a:avLst/>
          </a:prstGeom>
          <a:noFill/>
        </p:spPr>
        <p:txBody>
          <a:bodyPr wrap="square">
            <a:spAutoFit/>
          </a:bodyPr>
          <a:lstStyle/>
          <a:p>
            <a:r>
              <a:rPr 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Figure 1 – The vegetation is seen on atrial aspect of posterior leaflet of the mitral valve. There is also thickening of the anterior leaflet suspicious for </a:t>
            </a:r>
            <a:r>
              <a:rPr lang="en-US" sz="1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bileaflet</a:t>
            </a:r>
            <a:r>
              <a:rPr 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involvement. Gross </a:t>
            </a:r>
            <a:r>
              <a:rPr lang="en-US" sz="1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malcoaptation</a:t>
            </a:r>
            <a:r>
              <a:rPr 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of mitral leaflets and severe mitral regurgitation is also seen</a:t>
            </a:r>
          </a:p>
        </p:txBody>
      </p:sp>
      <p:sp>
        <p:nvSpPr>
          <p:cNvPr id="14" name="TextBox 13">
            <a:extLst>
              <a:ext uri="{FF2B5EF4-FFF2-40B4-BE49-F238E27FC236}">
                <a16:creationId xmlns:a16="http://schemas.microsoft.com/office/drawing/2014/main" id="{388E5851-3213-69B4-FE3C-F18644D37277}"/>
              </a:ext>
            </a:extLst>
          </p:cNvPr>
          <p:cNvSpPr txBox="1"/>
          <p:nvPr/>
        </p:nvSpPr>
        <p:spPr>
          <a:xfrm>
            <a:off x="26717642" y="12649164"/>
            <a:ext cx="2161283" cy="1708160"/>
          </a:xfrm>
          <a:prstGeom prst="rect">
            <a:avLst/>
          </a:prstGeom>
          <a:noFill/>
        </p:spPr>
        <p:txBody>
          <a:bodyPr wrap="square">
            <a:spAutoFit/>
          </a:bodyPr>
          <a:lstStyle/>
          <a:p>
            <a:r>
              <a:rPr lang="en-US" sz="2100" dirty="0">
                <a:latin typeface="Arial" panose="020B0604020202020204" pitchFamily="34" charset="0"/>
                <a:cs typeface="Arial" panose="020B0604020202020204" pitchFamily="34" charset="0"/>
              </a:rPr>
              <a:t>Figure 2: 3D mitral valve from the atrial aspect (“surgeon’s view) in diastole.</a:t>
            </a:r>
          </a:p>
        </p:txBody>
      </p:sp>
      <p:pic>
        <p:nvPicPr>
          <p:cNvPr id="20" name="Picture 19" descr="A close-up of a sonogram&#10;&#10;Description automatically generated">
            <a:extLst>
              <a:ext uri="{FF2B5EF4-FFF2-40B4-BE49-F238E27FC236}">
                <a16:creationId xmlns:a16="http://schemas.microsoft.com/office/drawing/2014/main" id="{B0656114-000D-3737-6AA5-EB72BB0B51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67819" y="13538610"/>
            <a:ext cx="7893510" cy="5787592"/>
          </a:xfrm>
          <a:prstGeom prst="rect">
            <a:avLst/>
          </a:prstGeom>
        </p:spPr>
      </p:pic>
      <p:sp>
        <p:nvSpPr>
          <p:cNvPr id="21" name="TextBox 20">
            <a:extLst>
              <a:ext uri="{FF2B5EF4-FFF2-40B4-BE49-F238E27FC236}">
                <a16:creationId xmlns:a16="http://schemas.microsoft.com/office/drawing/2014/main" id="{1C842D57-F2E1-7C5C-05D3-05C61F9A59EC}"/>
              </a:ext>
            </a:extLst>
          </p:cNvPr>
          <p:cNvSpPr txBox="1"/>
          <p:nvPr/>
        </p:nvSpPr>
        <p:spPr>
          <a:xfrm>
            <a:off x="26703787" y="18472122"/>
            <a:ext cx="2161283" cy="1708160"/>
          </a:xfrm>
          <a:prstGeom prst="rect">
            <a:avLst/>
          </a:prstGeom>
          <a:noFill/>
        </p:spPr>
        <p:txBody>
          <a:bodyPr wrap="square">
            <a:spAutoFit/>
          </a:bodyPr>
          <a:lstStyle/>
          <a:p>
            <a:r>
              <a:rPr lang="en-US" sz="2100" dirty="0">
                <a:latin typeface="Arial" panose="020B0604020202020204" pitchFamily="34" charset="0"/>
                <a:cs typeface="Arial" panose="020B0604020202020204" pitchFamily="34" charset="0"/>
              </a:rPr>
              <a:t>Figure 3: 3D mitral valve from the atrial aspect (“surgeon’s view) in systole</a:t>
            </a:r>
          </a:p>
        </p:txBody>
      </p:sp>
      <p:pic>
        <p:nvPicPr>
          <p:cNvPr id="23" name="Picture 22" descr="A screen shot of a ultrasound&#10;&#10;Description automatically generated">
            <a:extLst>
              <a:ext uri="{FF2B5EF4-FFF2-40B4-BE49-F238E27FC236}">
                <a16:creationId xmlns:a16="http://schemas.microsoft.com/office/drawing/2014/main" id="{8C4F491B-8C76-F866-94BD-7FC5D61A6D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19463" y="11718941"/>
            <a:ext cx="6122190" cy="4489606"/>
          </a:xfrm>
          <a:prstGeom prst="rect">
            <a:avLst/>
          </a:prstGeom>
        </p:spPr>
      </p:pic>
      <p:pic>
        <p:nvPicPr>
          <p:cNvPr id="25" name="Picture 24" descr="A screen shot of a ultrasound&#10;&#10;Description automatically generated">
            <a:extLst>
              <a:ext uri="{FF2B5EF4-FFF2-40B4-BE49-F238E27FC236}">
                <a16:creationId xmlns:a16="http://schemas.microsoft.com/office/drawing/2014/main" id="{04FB9A79-314F-5E73-9B26-B92D050FFF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11172" y="16973028"/>
            <a:ext cx="6130481" cy="4557680"/>
          </a:xfrm>
          <a:prstGeom prst="rect">
            <a:avLst/>
          </a:prstGeom>
        </p:spPr>
      </p:pic>
      <p:pic>
        <p:nvPicPr>
          <p:cNvPr id="27" name="Picture 26" descr="A close-up of a ultrasound&#10;&#10;Description automatically generated">
            <a:extLst>
              <a:ext uri="{FF2B5EF4-FFF2-40B4-BE49-F238E27FC236}">
                <a16:creationId xmlns:a16="http://schemas.microsoft.com/office/drawing/2014/main" id="{0D00EA40-A405-0639-5B9B-EFB3FBF43F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67818" y="7877231"/>
            <a:ext cx="7893509" cy="5661379"/>
          </a:xfrm>
          <a:prstGeom prst="rect">
            <a:avLst/>
          </a:prstGeom>
        </p:spPr>
      </p:pic>
      <p:pic>
        <p:nvPicPr>
          <p:cNvPr id="47" name="Audio 46">
            <a:extLst>
              <a:ext uri="{FF2B5EF4-FFF2-40B4-BE49-F238E27FC236}">
                <a16:creationId xmlns:a16="http://schemas.microsoft.com/office/drawing/2014/main" id="{A783AB9D-E490-97E7-342E-9A28C99AFFE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8295600" y="209804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3688"/>
    </mc:Choice>
    <mc:Fallback>
      <p:transition spd="slow" advTm="183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isNarration="1">
              <p:cMediaNode vol="80000" showWhenStopped="0">
                <p:cTn id="8" fill="hold" display="0">
                  <p:stCondLst>
                    <p:cond delay="indefinite"/>
                  </p:stCondLst>
                  <p:endCondLst>
                    <p:cond evt="onStopAudio" delay="0">
                      <p:tgtEl>
                        <p:sldTgt/>
                      </p:tgtEl>
                    </p:cond>
                  </p:endCondLst>
                </p:cTn>
                <p:tgtEl>
                  <p:spTgt spid="47"/>
                </p:tgtEl>
              </p:cMediaNode>
            </p:audio>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9278</TotalTime>
  <Words>936</Words>
  <Application>Microsoft Macintosh PowerPoint</Application>
  <PresentationFormat>Custom</PresentationFormat>
  <Paragraphs>45</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Open Sans</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Vattem, Nishita-IL CCOM 23</cp:lastModifiedBy>
  <cp:revision>421</cp:revision>
  <cp:lastPrinted>2019-03-20T15:11:57Z</cp:lastPrinted>
  <dcterms:created xsi:type="dcterms:W3CDTF">1997-10-24T05:44:18Z</dcterms:created>
  <dcterms:modified xsi:type="dcterms:W3CDTF">2024-03-30T00:09:21Z</dcterms:modified>
  <cp:category>templates for scientific poster</cp:category>
</cp:coreProperties>
</file>