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7432000" cy="1920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1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0" name="PlaceHolder 2"/>
          <p:cNvSpPr>
            <a:spLocks noGrp="1"/>
          </p:cNvSpPr>
          <p:nvPr>
            <p:ph/>
          </p:nvPr>
        </p:nvSpPr>
        <p:spPr>
          <a:xfrm>
            <a:off x="1371600" y="4493160"/>
            <a:ext cx="2468844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1" name="PlaceHolder 3"/>
          <p:cNvSpPr>
            <a:spLocks noGrp="1"/>
          </p:cNvSpPr>
          <p:nvPr>
            <p:ph/>
          </p:nvPr>
        </p:nvSpPr>
        <p:spPr>
          <a:xfrm>
            <a:off x="1371600" y="10310400"/>
            <a:ext cx="2468844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3" name="PlaceHolder 2"/>
          <p:cNvSpPr>
            <a:spLocks noGrp="1"/>
          </p:cNvSpPr>
          <p:nvPr>
            <p:ph/>
          </p:nvPr>
        </p:nvSpPr>
        <p:spPr>
          <a:xfrm>
            <a:off x="13716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4" name="PlaceHolder 3"/>
          <p:cNvSpPr>
            <a:spLocks noGrp="1"/>
          </p:cNvSpPr>
          <p:nvPr>
            <p:ph/>
          </p:nvPr>
        </p:nvSpPr>
        <p:spPr>
          <a:xfrm>
            <a:off x="140220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5" name="PlaceHolder 4"/>
          <p:cNvSpPr>
            <a:spLocks noGrp="1"/>
          </p:cNvSpPr>
          <p:nvPr>
            <p:ph/>
          </p:nvPr>
        </p:nvSpPr>
        <p:spPr>
          <a:xfrm>
            <a:off x="1371600" y="1031040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6" name="PlaceHolder 5"/>
          <p:cNvSpPr>
            <a:spLocks noGrp="1"/>
          </p:cNvSpPr>
          <p:nvPr>
            <p:ph/>
          </p:nvPr>
        </p:nvSpPr>
        <p:spPr>
          <a:xfrm>
            <a:off x="14022000" y="1031040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38" name="PlaceHolder 2"/>
          <p:cNvSpPr>
            <a:spLocks noGrp="1"/>
          </p:cNvSpPr>
          <p:nvPr>
            <p:ph/>
          </p:nvPr>
        </p:nvSpPr>
        <p:spPr>
          <a:xfrm>
            <a:off x="1371600" y="449316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39" name="PlaceHolder 3"/>
          <p:cNvSpPr>
            <a:spLocks noGrp="1"/>
          </p:cNvSpPr>
          <p:nvPr>
            <p:ph/>
          </p:nvPr>
        </p:nvSpPr>
        <p:spPr>
          <a:xfrm>
            <a:off x="9718920" y="449316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0" name="PlaceHolder 4"/>
          <p:cNvSpPr>
            <a:spLocks noGrp="1"/>
          </p:cNvSpPr>
          <p:nvPr>
            <p:ph/>
          </p:nvPr>
        </p:nvSpPr>
        <p:spPr>
          <a:xfrm>
            <a:off x="18066240" y="449316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1" name="PlaceHolder 5"/>
          <p:cNvSpPr>
            <a:spLocks noGrp="1"/>
          </p:cNvSpPr>
          <p:nvPr>
            <p:ph/>
          </p:nvPr>
        </p:nvSpPr>
        <p:spPr>
          <a:xfrm>
            <a:off x="1371600" y="1031040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2" name="PlaceHolder 6"/>
          <p:cNvSpPr>
            <a:spLocks noGrp="1"/>
          </p:cNvSpPr>
          <p:nvPr>
            <p:ph/>
          </p:nvPr>
        </p:nvSpPr>
        <p:spPr>
          <a:xfrm>
            <a:off x="9718920" y="1031040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43" name="PlaceHolder 7"/>
          <p:cNvSpPr>
            <a:spLocks noGrp="1"/>
          </p:cNvSpPr>
          <p:nvPr>
            <p:ph/>
          </p:nvPr>
        </p:nvSpPr>
        <p:spPr>
          <a:xfrm>
            <a:off x="18066240" y="10310400"/>
            <a:ext cx="794952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9" name="PlaceHolder 2"/>
          <p:cNvSpPr>
            <a:spLocks noGrp="1"/>
          </p:cNvSpPr>
          <p:nvPr>
            <p:ph type="subTitle"/>
          </p:nvPr>
        </p:nvSpPr>
        <p:spPr>
          <a:xfrm>
            <a:off x="1371600" y="4493160"/>
            <a:ext cx="24688440" cy="1113696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1" name="PlaceHolder 2"/>
          <p:cNvSpPr>
            <a:spLocks noGrp="1"/>
          </p:cNvSpPr>
          <p:nvPr>
            <p:ph/>
          </p:nvPr>
        </p:nvSpPr>
        <p:spPr>
          <a:xfrm>
            <a:off x="1371600" y="4493160"/>
            <a:ext cx="24688440" cy="111369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3" name="PlaceHolder 2"/>
          <p:cNvSpPr>
            <a:spLocks noGrp="1"/>
          </p:cNvSpPr>
          <p:nvPr>
            <p:ph/>
          </p:nvPr>
        </p:nvSpPr>
        <p:spPr>
          <a:xfrm>
            <a:off x="1371600" y="4493160"/>
            <a:ext cx="12047760" cy="111369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4" name="PlaceHolder 3"/>
          <p:cNvSpPr>
            <a:spLocks noGrp="1"/>
          </p:cNvSpPr>
          <p:nvPr>
            <p:ph/>
          </p:nvPr>
        </p:nvSpPr>
        <p:spPr>
          <a:xfrm>
            <a:off x="14022000" y="4493160"/>
            <a:ext cx="12047760" cy="111369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1371600" y="766080"/>
            <a:ext cx="24688080" cy="1486152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18" name="PlaceHolder 2"/>
          <p:cNvSpPr>
            <a:spLocks noGrp="1"/>
          </p:cNvSpPr>
          <p:nvPr>
            <p:ph/>
          </p:nvPr>
        </p:nvSpPr>
        <p:spPr>
          <a:xfrm>
            <a:off x="13716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19" name="PlaceHolder 3"/>
          <p:cNvSpPr>
            <a:spLocks noGrp="1"/>
          </p:cNvSpPr>
          <p:nvPr>
            <p:ph/>
          </p:nvPr>
        </p:nvSpPr>
        <p:spPr>
          <a:xfrm>
            <a:off x="14022000" y="4493160"/>
            <a:ext cx="12047760" cy="111369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0" name="PlaceHolder 4"/>
          <p:cNvSpPr>
            <a:spLocks noGrp="1"/>
          </p:cNvSpPr>
          <p:nvPr>
            <p:ph/>
          </p:nvPr>
        </p:nvSpPr>
        <p:spPr>
          <a:xfrm>
            <a:off x="1371600" y="1031040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2" name="PlaceHolder 2"/>
          <p:cNvSpPr>
            <a:spLocks noGrp="1"/>
          </p:cNvSpPr>
          <p:nvPr>
            <p:ph/>
          </p:nvPr>
        </p:nvSpPr>
        <p:spPr>
          <a:xfrm>
            <a:off x="1371600" y="4493160"/>
            <a:ext cx="12047760" cy="111369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3" name="PlaceHolder 3"/>
          <p:cNvSpPr>
            <a:spLocks noGrp="1"/>
          </p:cNvSpPr>
          <p:nvPr>
            <p:ph/>
          </p:nvPr>
        </p:nvSpPr>
        <p:spPr>
          <a:xfrm>
            <a:off x="140220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4" name="PlaceHolder 4"/>
          <p:cNvSpPr>
            <a:spLocks noGrp="1"/>
          </p:cNvSpPr>
          <p:nvPr>
            <p:ph/>
          </p:nvPr>
        </p:nvSpPr>
        <p:spPr>
          <a:xfrm>
            <a:off x="14022000" y="1031040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pPr algn="ctr">
              <a:buNone/>
            </a:pPr>
            <a:endParaRPr lang="en-US" sz="4400" b="0" strike="noStrike" spc="-1">
              <a:latin typeface="Arial"/>
            </a:endParaRPr>
          </a:p>
        </p:txBody>
      </p:sp>
      <p:sp>
        <p:nvSpPr>
          <p:cNvPr id="26" name="PlaceHolder 2"/>
          <p:cNvSpPr>
            <a:spLocks noGrp="1"/>
          </p:cNvSpPr>
          <p:nvPr>
            <p:ph/>
          </p:nvPr>
        </p:nvSpPr>
        <p:spPr>
          <a:xfrm>
            <a:off x="13716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7" name="PlaceHolder 3"/>
          <p:cNvSpPr>
            <a:spLocks noGrp="1"/>
          </p:cNvSpPr>
          <p:nvPr>
            <p:ph/>
          </p:nvPr>
        </p:nvSpPr>
        <p:spPr>
          <a:xfrm>
            <a:off x="14022000" y="4493160"/>
            <a:ext cx="12047760" cy="5312160"/>
          </a:xfrm>
          <a:prstGeom prst="rect">
            <a:avLst/>
          </a:prstGeom>
          <a:noFill/>
          <a:ln w="0">
            <a:noFill/>
          </a:ln>
        </p:spPr>
        <p:txBody>
          <a:bodyPr lIns="0" tIns="0" rIns="0" bIns="0" anchor="t">
            <a:normAutofit/>
          </a:bodyPr>
          <a:lstStyle/>
          <a:p>
            <a:endParaRPr lang="en-US" sz="3200" b="0" strike="noStrike" spc="-1">
              <a:latin typeface="Arial"/>
            </a:endParaRPr>
          </a:p>
        </p:txBody>
      </p:sp>
      <p:sp>
        <p:nvSpPr>
          <p:cNvPr id="28" name="PlaceHolder 4"/>
          <p:cNvSpPr>
            <a:spLocks noGrp="1"/>
          </p:cNvSpPr>
          <p:nvPr>
            <p:ph/>
          </p:nvPr>
        </p:nvSpPr>
        <p:spPr>
          <a:xfrm>
            <a:off x="1371600" y="10310400"/>
            <a:ext cx="24688440" cy="5312160"/>
          </a:xfrm>
          <a:prstGeom prst="rect">
            <a:avLst/>
          </a:prstGeom>
          <a:noFill/>
          <a:ln w="0">
            <a:noFill/>
          </a:ln>
        </p:spPr>
        <p:txBody>
          <a:bodyPr lIns="0" tIns="0" rIns="0" bIns="0" anchor="t">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F5327"/>
        </a:solidFill>
        <a:effectLst/>
      </p:bgPr>
    </p:bg>
    <p:spTree>
      <p:nvGrpSpPr>
        <p:cNvPr id="1" name=""/>
        <p:cNvGrpSpPr/>
        <p:nvPr/>
      </p:nvGrpSpPr>
      <p:grpSpPr>
        <a:xfrm>
          <a:off x="0" y="0"/>
          <a:ext cx="0" cy="0"/>
          <a:chOff x="0" y="0"/>
          <a:chExt cx="0" cy="0"/>
        </a:xfrm>
      </p:grpSpPr>
      <p:sp>
        <p:nvSpPr>
          <p:cNvPr id="8" name="Rectangle 36"/>
          <p:cNvSpPr/>
          <p:nvPr/>
        </p:nvSpPr>
        <p:spPr>
          <a:xfrm>
            <a:off x="0" y="17519040"/>
            <a:ext cx="27430920" cy="1682280"/>
          </a:xfrm>
          <a:prstGeom prst="rect">
            <a:avLst/>
          </a:prstGeom>
          <a:solidFill>
            <a:srgbClr val="204559"/>
          </a:solidFill>
          <a:ln w="9360">
            <a:noFill/>
          </a:ln>
        </p:spPr>
        <p:style>
          <a:lnRef idx="0">
            <a:scrgbClr r="0" g="0" b="0"/>
          </a:lnRef>
          <a:fillRef idx="0">
            <a:scrgbClr r="0" g="0" b="0"/>
          </a:fillRef>
          <a:effectRef idx="0">
            <a:scrgbClr r="0" g="0" b="0"/>
          </a:effectRef>
          <a:fontRef idx="minor"/>
        </p:style>
      </p:sp>
      <p:sp>
        <p:nvSpPr>
          <p:cNvPr id="9" name="Text Box 14"/>
          <p:cNvSpPr/>
          <p:nvPr/>
        </p:nvSpPr>
        <p:spPr>
          <a:xfrm>
            <a:off x="888120" y="18851400"/>
            <a:ext cx="1570680" cy="204120"/>
          </a:xfrm>
          <a:prstGeom prst="rect">
            <a:avLst/>
          </a:prstGeom>
          <a:noFill/>
          <a:ln w="9360">
            <a:noFill/>
          </a:ln>
        </p:spPr>
        <p:style>
          <a:lnRef idx="0">
            <a:scrgbClr r="0" g="0" b="0"/>
          </a:lnRef>
          <a:fillRef idx="0">
            <a:scrgbClr r="0" g="0" b="0"/>
          </a:fillRef>
          <a:effectRef idx="0">
            <a:scrgbClr r="0" g="0" b="0"/>
          </a:effectRef>
          <a:fontRef idx="minor"/>
        </p:style>
        <p:txBody>
          <a:bodyPr lIns="52200" tIns="25920" rIns="52200" bIns="25920" anchor="t">
            <a:spAutoFit/>
          </a:bodyPr>
          <a:lstStyle/>
          <a:p>
            <a:pPr>
              <a:lnSpc>
                <a:spcPct val="65000"/>
              </a:lnSpc>
              <a:spcBef>
                <a:spcPts val="201"/>
              </a:spcBef>
              <a:buNone/>
            </a:pPr>
            <a:r>
              <a:rPr lang="en-US" sz="400" b="1" strike="noStrike" spc="-1">
                <a:solidFill>
                  <a:srgbClr val="BFBFBF"/>
                </a:solidFill>
                <a:latin typeface="Arial"/>
                <a:ea typeface="DejaVu Sans"/>
              </a:rPr>
              <a:t>RESEARCH POSTER PRESENTATION DESIGN © 2019</a:t>
            </a:r>
            <a:endParaRPr lang="en-US" sz="400" b="0" strike="noStrike" spc="-1">
              <a:latin typeface="Arial"/>
            </a:endParaRPr>
          </a:p>
          <a:p>
            <a:pPr>
              <a:lnSpc>
                <a:spcPct val="65000"/>
              </a:lnSpc>
              <a:spcBef>
                <a:spcPts val="349"/>
              </a:spcBef>
              <a:buNone/>
            </a:pPr>
            <a:r>
              <a:rPr lang="en-US" sz="700" b="1" strike="noStrike" spc="-1">
                <a:solidFill>
                  <a:srgbClr val="BFBFBF"/>
                </a:solidFill>
                <a:latin typeface="Arial"/>
                <a:ea typeface="DejaVu Sans"/>
              </a:rPr>
              <a:t>www.PosterPresentations.com</a:t>
            </a:r>
            <a:endParaRPr lang="en-US" sz="700" b="0" strike="noStrike" spc="-1">
              <a:latin typeface="Arial"/>
            </a:endParaRPr>
          </a:p>
        </p:txBody>
      </p:sp>
      <p:sp>
        <p:nvSpPr>
          <p:cNvPr id="4" name="Rectangle 36"/>
          <p:cNvSpPr/>
          <p:nvPr/>
        </p:nvSpPr>
        <p:spPr>
          <a:xfrm>
            <a:off x="-3600" y="0"/>
            <a:ext cx="27434520" cy="5185800"/>
          </a:xfrm>
          <a:prstGeom prst="rect">
            <a:avLst/>
          </a:prstGeom>
          <a:solidFill>
            <a:srgbClr val="204559"/>
          </a:solidFill>
          <a:ln w="9360">
            <a:noFill/>
          </a:ln>
        </p:spPr>
        <p:style>
          <a:lnRef idx="0">
            <a:scrgbClr r="0" g="0" b="0"/>
          </a:lnRef>
          <a:fillRef idx="0">
            <a:scrgbClr r="0" g="0" b="0"/>
          </a:fillRef>
          <a:effectRef idx="0">
            <a:scrgbClr r="0" g="0" b="0"/>
          </a:effectRef>
          <a:fontRef idx="minor"/>
        </p:style>
      </p:sp>
      <p:sp>
        <p:nvSpPr>
          <p:cNvPr id="5" name="Rounded Rectangle 6"/>
          <p:cNvSpPr/>
          <p:nvPr/>
        </p:nvSpPr>
        <p:spPr>
          <a:xfrm>
            <a:off x="363960" y="2647080"/>
            <a:ext cx="26699400" cy="16068600"/>
          </a:xfrm>
          <a:prstGeom prst="roundRect">
            <a:avLst>
              <a:gd name="adj" fmla="val 0"/>
            </a:avLst>
          </a:prstGeom>
          <a:solidFill>
            <a:srgbClr val="FFFFFF"/>
          </a:solidFill>
          <a:ln w="19080">
            <a:solidFill>
              <a:srgbClr val="204559"/>
            </a:solidFill>
            <a:round/>
          </a:ln>
          <a:effectLst>
            <a:outerShdw blurRad="355680" rotWithShape="0">
              <a:srgbClr val="000000">
                <a:alpha val="17000"/>
              </a:srgbClr>
            </a:outerShdw>
          </a:effectLst>
        </p:spPr>
        <p:style>
          <a:lnRef idx="0">
            <a:scrgbClr r="0" g="0" b="0"/>
          </a:lnRef>
          <a:fillRef idx="0">
            <a:scrgbClr r="0" g="0" b="0"/>
          </a:fillRef>
          <a:effectRef idx="0">
            <a:scrgbClr r="0" g="0" b="0"/>
          </a:effectRef>
          <a:fontRef idx="minor"/>
        </p:style>
      </p:sp>
      <p:sp>
        <p:nvSpPr>
          <p:cNvPr id="6" name="TextBox 49"/>
          <p:cNvSpPr/>
          <p:nvPr/>
        </p:nvSpPr>
        <p:spPr>
          <a:xfrm>
            <a:off x="9625320" y="6256440"/>
            <a:ext cx="3343680" cy="275760"/>
          </a:xfrm>
          <a:prstGeom prst="rect">
            <a:avLst/>
          </a:prstGeom>
          <a:noFill/>
          <a:ln w="0">
            <a:noFill/>
          </a:ln>
        </p:spPr>
        <p:style>
          <a:lnRef idx="0">
            <a:scrgbClr r="0" g="0" b="0"/>
          </a:lnRef>
          <a:fillRef idx="0">
            <a:scrgbClr r="0" g="0" b="0"/>
          </a:fillRef>
          <a:effectRef idx="0">
            <a:scrgbClr r="0" g="0" b="0"/>
          </a:effectRef>
          <a:fontRef idx="minor"/>
        </p:style>
      </p:sp>
      <p:sp>
        <p:nvSpPr>
          <p:cNvPr id="7" name="PlaceHolder 1"/>
          <p:cNvSpPr>
            <a:spLocks noGrp="1"/>
          </p:cNvSpPr>
          <p:nvPr>
            <p:ph type="title"/>
          </p:nvPr>
        </p:nvSpPr>
        <p:spPr>
          <a:xfrm>
            <a:off x="1371600" y="766080"/>
            <a:ext cx="24688080" cy="3205800"/>
          </a:xfrm>
          <a:prstGeom prst="rect">
            <a:avLst/>
          </a:prstGeom>
          <a:noFill/>
          <a:ln w="0">
            <a:noFill/>
          </a:ln>
        </p:spPr>
        <p:txBody>
          <a:bodyPr lIns="0" tIns="0" rIns="0" bIns="0" anchor="ctr">
            <a:noAutofit/>
          </a:bodyPr>
          <a:lstStyle/>
          <a:p>
            <a:r>
              <a:rPr lang="en-US" sz="1800" b="0" strike="noStrike" spc="-1">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PlaceHolder 1"/>
          <p:cNvSpPr>
            <a:spLocks noGrp="1"/>
          </p:cNvSpPr>
          <p:nvPr>
            <p:ph/>
          </p:nvPr>
        </p:nvSpPr>
        <p:spPr>
          <a:xfrm>
            <a:off x="706320" y="4208760"/>
            <a:ext cx="6284520" cy="6255000"/>
          </a:xfrm>
          <a:prstGeom prst="rect">
            <a:avLst/>
          </a:prstGeom>
          <a:noFill/>
          <a:ln w="0">
            <a:noFill/>
          </a:ln>
        </p:spPr>
        <p:txBody>
          <a:bodyPr lIns="130680" tIns="130680" rIns="130680" bIns="130680" anchor="t">
            <a:noAutofit/>
          </a:bodyPr>
          <a:lstStyle/>
          <a:p>
            <a:pPr marL="195840" indent="-195840">
              <a:lnSpc>
                <a:spcPct val="100000"/>
              </a:lnSpc>
              <a:spcBef>
                <a:spcPts val="499"/>
              </a:spcBef>
              <a:buNone/>
              <a:tabLst>
                <a:tab pos="0" algn="l"/>
              </a:tabLst>
            </a:pPr>
            <a:r>
              <a:rPr lang="en-US" sz="2500" b="0" strike="noStrike" spc="-1">
                <a:solidFill>
                  <a:srgbClr val="000000"/>
                </a:solidFill>
                <a:latin typeface="Times New Roman"/>
                <a:ea typeface="Calibri"/>
              </a:rPr>
              <a:t>Decreased magnesium is associated with increased cardiovascular mortality. Magnesium repletion is necessary before potassium repletion, lack of which, plays an important role in development of cardiac arrhythmia. Low magnesium has also been implicated in sudden death, notably in patients with congestive heart failure. The Riverside Medical Center (RMC) Internal Medicine residents and cardiology team noticed that there was a significant delay in magnesium repletion among patients admitted with heart failure. We aimed to reduce this delay in Magnesium check in these patients. </a:t>
            </a:r>
            <a:endParaRPr lang="en-US" sz="2500" b="0" strike="noStrike" spc="-1">
              <a:latin typeface="Arial"/>
            </a:endParaRPr>
          </a:p>
          <a:p>
            <a:pPr marL="195840" indent="-195840">
              <a:lnSpc>
                <a:spcPct val="100000"/>
              </a:lnSpc>
              <a:spcBef>
                <a:spcPts val="241"/>
              </a:spcBef>
              <a:buNone/>
              <a:tabLst>
                <a:tab pos="0" algn="l"/>
              </a:tabLst>
            </a:pPr>
            <a:endParaRPr lang="en-US" sz="1200" b="0" strike="noStrike" spc="-1">
              <a:latin typeface="Arial"/>
            </a:endParaRPr>
          </a:p>
        </p:txBody>
      </p:sp>
      <p:sp>
        <p:nvSpPr>
          <p:cNvPr id="45" name="PlaceHolder 2"/>
          <p:cNvSpPr>
            <a:spLocks noGrp="1"/>
          </p:cNvSpPr>
          <p:nvPr>
            <p:ph/>
          </p:nvPr>
        </p:nvSpPr>
        <p:spPr>
          <a:xfrm>
            <a:off x="348120" y="3410640"/>
            <a:ext cx="6279480" cy="79704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BACKGROUND/AIM</a:t>
            </a:r>
            <a:endParaRPr lang="en-US" sz="4500" b="0" strike="noStrike" spc="-1">
              <a:latin typeface="Arial"/>
            </a:endParaRPr>
          </a:p>
        </p:txBody>
      </p:sp>
      <p:sp>
        <p:nvSpPr>
          <p:cNvPr id="46" name="PlaceHolder 3"/>
          <p:cNvSpPr>
            <a:spLocks noGrp="1"/>
          </p:cNvSpPr>
          <p:nvPr>
            <p:ph/>
          </p:nvPr>
        </p:nvSpPr>
        <p:spPr>
          <a:xfrm>
            <a:off x="571680" y="11084760"/>
            <a:ext cx="6285600" cy="6879960"/>
          </a:xfrm>
          <a:prstGeom prst="rect">
            <a:avLst/>
          </a:prstGeom>
          <a:noFill/>
          <a:ln w="0">
            <a:noFill/>
          </a:ln>
        </p:spPr>
        <p:txBody>
          <a:bodyPr lIns="130680" tIns="130680" rIns="130680" bIns="130680" anchor="t">
            <a:noAutofit/>
          </a:bodyPr>
          <a:lstStyle/>
          <a:p>
            <a:pPr marL="195840" indent="-195840">
              <a:lnSpc>
                <a:spcPct val="100000"/>
              </a:lnSpc>
              <a:spcBef>
                <a:spcPts val="499"/>
              </a:spcBef>
              <a:buNone/>
              <a:tabLst>
                <a:tab pos="0" algn="l"/>
              </a:tabLst>
            </a:pPr>
            <a:r>
              <a:rPr lang="en-US" sz="2500" b="0" strike="noStrike" spc="-1">
                <a:solidFill>
                  <a:srgbClr val="000000"/>
                </a:solidFill>
                <a:latin typeface="Times New Roman"/>
                <a:ea typeface="Verdana"/>
              </a:rPr>
              <a:t>The current treatment goal for these patients is to maintain potassium levels &gt; 4 mmol/L and magnesium levels of &gt; 2 mg/dL. Daily morning labs included a Complete Metabolic Panel (CMP) or Basal Metabolic Panel (BMP). These tests did not contain a magnesium level.  The process for ordering a follow-up magnesium was reliant on the provider recognizing the low potassium, ordering a magnesium and then repleting it if appropriate.</a:t>
            </a:r>
            <a:r>
              <a:rPr lang="en-US" sz="2500" b="1" strike="noStrike" spc="-1">
                <a:solidFill>
                  <a:srgbClr val="000000"/>
                </a:solidFill>
                <a:latin typeface="Times New Roman"/>
                <a:ea typeface="Verdana"/>
              </a:rPr>
              <a:t> </a:t>
            </a:r>
            <a:r>
              <a:rPr lang="en-US" sz="2500" b="0" strike="noStrike" spc="-1">
                <a:solidFill>
                  <a:srgbClr val="000000"/>
                </a:solidFill>
                <a:latin typeface="Times New Roman"/>
                <a:ea typeface="Calibri"/>
              </a:rPr>
              <a:t>Our team worked with the Cardiologists, Lab Medical Director and the Lab Director and conducted Plan, Do, Study, Act (PDSA) cycles. We focused on building a “Heart Failure BMP” which incorporated magnesium along with BMP.  </a:t>
            </a:r>
            <a:endParaRPr lang="en-US" sz="2500" b="0" strike="noStrike" spc="-1">
              <a:latin typeface="Arial"/>
            </a:endParaRPr>
          </a:p>
          <a:p>
            <a:pPr marL="195840" indent="-195840">
              <a:lnSpc>
                <a:spcPct val="100000"/>
              </a:lnSpc>
              <a:spcBef>
                <a:spcPts val="499"/>
              </a:spcBef>
              <a:buNone/>
              <a:tabLst>
                <a:tab pos="0" algn="l"/>
              </a:tabLst>
            </a:pPr>
            <a:endParaRPr lang="en-US" sz="2500" b="0" strike="noStrike" spc="-1">
              <a:latin typeface="Arial"/>
            </a:endParaRPr>
          </a:p>
        </p:txBody>
      </p:sp>
      <p:sp>
        <p:nvSpPr>
          <p:cNvPr id="47" name="PlaceHolder 4"/>
          <p:cNvSpPr>
            <a:spLocks noGrp="1"/>
          </p:cNvSpPr>
          <p:nvPr>
            <p:ph/>
          </p:nvPr>
        </p:nvSpPr>
        <p:spPr>
          <a:xfrm>
            <a:off x="348120" y="10287000"/>
            <a:ext cx="6280560" cy="79704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INTERVENTION</a:t>
            </a:r>
            <a:endParaRPr lang="en-US" sz="4500" b="0" strike="noStrike" spc="-1">
              <a:latin typeface="Arial"/>
            </a:endParaRPr>
          </a:p>
        </p:txBody>
      </p:sp>
      <p:sp>
        <p:nvSpPr>
          <p:cNvPr id="48" name="PlaceHolder 5"/>
          <p:cNvSpPr>
            <a:spLocks noGrp="1"/>
          </p:cNvSpPr>
          <p:nvPr>
            <p:ph/>
          </p:nvPr>
        </p:nvSpPr>
        <p:spPr>
          <a:xfrm>
            <a:off x="6832080" y="4208760"/>
            <a:ext cx="13284000" cy="148932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EFFECTS OF MAGNESIUM DEFICIENCY ON CARDIOMETABOLIC PROCESS</a:t>
            </a:r>
            <a:endParaRPr lang="en-US" sz="4500" b="0" strike="noStrike" spc="-1">
              <a:latin typeface="Arial"/>
            </a:endParaRPr>
          </a:p>
        </p:txBody>
      </p:sp>
      <p:sp>
        <p:nvSpPr>
          <p:cNvPr id="49" name="PlaceHolder 6"/>
          <p:cNvSpPr>
            <a:spLocks noGrp="1"/>
          </p:cNvSpPr>
          <p:nvPr>
            <p:ph/>
          </p:nvPr>
        </p:nvSpPr>
        <p:spPr>
          <a:xfrm>
            <a:off x="20995200" y="4637520"/>
            <a:ext cx="5293440" cy="2677320"/>
          </a:xfrm>
          <a:prstGeom prst="rect">
            <a:avLst/>
          </a:prstGeom>
          <a:noFill/>
          <a:ln w="0">
            <a:noFill/>
          </a:ln>
        </p:spPr>
        <p:txBody>
          <a:bodyPr lIns="130680" tIns="130680" rIns="130680" bIns="130680" anchor="t">
            <a:noAutofit/>
          </a:bodyPr>
          <a:lstStyle/>
          <a:p>
            <a:pPr marL="195840" indent="-195840">
              <a:lnSpc>
                <a:spcPct val="110000"/>
              </a:lnSpc>
              <a:spcBef>
                <a:spcPts val="499"/>
              </a:spcBef>
              <a:buNone/>
              <a:tabLst>
                <a:tab pos="0" algn="l"/>
              </a:tabLst>
            </a:pPr>
            <a:r>
              <a:rPr lang="en-US" sz="2500" b="0" strike="noStrike" spc="-1">
                <a:solidFill>
                  <a:srgbClr val="000000"/>
                </a:solidFill>
                <a:latin typeface="Times New Roman"/>
                <a:ea typeface="Calibri"/>
              </a:rPr>
              <a:t>Ordering a “Heart Failure BMP” in patients admitted with heart failure was able to reduce the delay associated with ordering BMP / CMP alone which in turn allows for early electrolyte repletion.</a:t>
            </a:r>
            <a:endParaRPr lang="en-US" sz="2500" b="0" strike="noStrike" spc="-1">
              <a:latin typeface="Arial"/>
            </a:endParaRPr>
          </a:p>
          <a:p>
            <a:pPr marL="195840" indent="-195840">
              <a:lnSpc>
                <a:spcPct val="110000"/>
              </a:lnSpc>
              <a:spcBef>
                <a:spcPts val="499"/>
              </a:spcBef>
              <a:buNone/>
              <a:tabLst>
                <a:tab pos="0" algn="l"/>
              </a:tabLst>
            </a:pPr>
            <a:r>
              <a:rPr lang="en-US" sz="2500" b="0" strike="noStrike" spc="-1">
                <a:solidFill>
                  <a:srgbClr val="000000"/>
                </a:solidFill>
                <a:latin typeface="Times New Roman"/>
                <a:ea typeface="Calibri"/>
              </a:rPr>
              <a:t>In the future, we aim to demonstrate downstream effects this may have on improving patient safety and reducing length of stay.</a:t>
            </a:r>
            <a:endParaRPr lang="en-US" sz="2500" b="0" strike="noStrike" spc="-1">
              <a:latin typeface="Arial"/>
            </a:endParaRPr>
          </a:p>
          <a:p>
            <a:pPr marL="195840" indent="-195840">
              <a:lnSpc>
                <a:spcPct val="100000"/>
              </a:lnSpc>
              <a:spcBef>
                <a:spcPts val="241"/>
              </a:spcBef>
              <a:buNone/>
              <a:tabLst>
                <a:tab pos="0" algn="l"/>
              </a:tabLst>
            </a:pPr>
            <a:endParaRPr lang="en-US" sz="1200" b="0" strike="noStrike" spc="-1">
              <a:latin typeface="Arial"/>
            </a:endParaRPr>
          </a:p>
        </p:txBody>
      </p:sp>
      <p:sp>
        <p:nvSpPr>
          <p:cNvPr id="50" name="PlaceHolder 7"/>
          <p:cNvSpPr>
            <a:spLocks noGrp="1"/>
          </p:cNvSpPr>
          <p:nvPr>
            <p:ph/>
          </p:nvPr>
        </p:nvSpPr>
        <p:spPr>
          <a:xfrm>
            <a:off x="10631520" y="11522520"/>
            <a:ext cx="6284520" cy="79704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RESULTS</a:t>
            </a:r>
            <a:endParaRPr lang="en-US" sz="4500" b="0" strike="noStrike" spc="-1">
              <a:latin typeface="Arial"/>
            </a:endParaRPr>
          </a:p>
        </p:txBody>
      </p:sp>
      <p:sp>
        <p:nvSpPr>
          <p:cNvPr id="51" name="PlaceHolder 8"/>
          <p:cNvSpPr>
            <a:spLocks noGrp="1"/>
          </p:cNvSpPr>
          <p:nvPr>
            <p:ph/>
          </p:nvPr>
        </p:nvSpPr>
        <p:spPr>
          <a:xfrm>
            <a:off x="16964280" y="3774600"/>
            <a:ext cx="12753360" cy="79704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CONCLUSION</a:t>
            </a:r>
            <a:endParaRPr lang="en-US" sz="4500" b="0" strike="noStrike" spc="-1">
              <a:latin typeface="Arial"/>
            </a:endParaRPr>
          </a:p>
        </p:txBody>
      </p:sp>
      <p:sp>
        <p:nvSpPr>
          <p:cNvPr id="52" name="PlaceHolder 9"/>
          <p:cNvSpPr>
            <a:spLocks noGrp="1"/>
          </p:cNvSpPr>
          <p:nvPr>
            <p:ph/>
          </p:nvPr>
        </p:nvSpPr>
        <p:spPr>
          <a:xfrm>
            <a:off x="7543800" y="12344400"/>
            <a:ext cx="12572640" cy="4824720"/>
          </a:xfrm>
          <a:prstGeom prst="rect">
            <a:avLst/>
          </a:prstGeom>
          <a:noFill/>
          <a:ln w="0">
            <a:noFill/>
          </a:ln>
        </p:spPr>
        <p:txBody>
          <a:bodyPr lIns="130680" tIns="130680" rIns="130680" bIns="130680" anchor="t">
            <a:noAutofit/>
          </a:bodyPr>
          <a:lstStyle/>
          <a:p>
            <a:pPr marL="195840" indent="-195840">
              <a:lnSpc>
                <a:spcPct val="100000"/>
              </a:lnSpc>
              <a:spcBef>
                <a:spcPts val="499"/>
              </a:spcBef>
              <a:buNone/>
              <a:tabLst>
                <a:tab pos="0" algn="l"/>
              </a:tabLst>
            </a:pPr>
            <a:r>
              <a:rPr lang="en-US" sz="2500" b="0" strike="noStrike" spc="-1">
                <a:solidFill>
                  <a:srgbClr val="000000"/>
                </a:solidFill>
                <a:latin typeface="Times New Roman"/>
                <a:ea typeface="Calibri"/>
              </a:rPr>
              <a:t>Prior to our intervention, only 3/30 patients (10%) with low potassium had their magnesium checked and repleted. Furthermore, there was an average delay of 6 hours 23 minutes to order Magnesium level with low potassium level when only CMP / BMP was checked. This delay was reduced to 0 minutes with implementation of Heart failure BMP. This allowed early repletion of electrolytes.</a:t>
            </a:r>
            <a:endParaRPr lang="en-US" sz="2500" b="0" strike="noStrike" spc="-1">
              <a:latin typeface="Arial"/>
            </a:endParaRPr>
          </a:p>
          <a:p>
            <a:pPr marL="195840" indent="-195840">
              <a:lnSpc>
                <a:spcPct val="100000"/>
              </a:lnSpc>
              <a:spcBef>
                <a:spcPts val="241"/>
              </a:spcBef>
              <a:buNone/>
              <a:tabLst>
                <a:tab pos="0" algn="l"/>
              </a:tabLst>
            </a:pPr>
            <a:endParaRPr lang="en-US" sz="1200" b="0" strike="noStrike" spc="-1">
              <a:latin typeface="Arial"/>
            </a:endParaRPr>
          </a:p>
        </p:txBody>
      </p:sp>
      <p:sp>
        <p:nvSpPr>
          <p:cNvPr id="53" name="PlaceHolder 10"/>
          <p:cNvSpPr>
            <a:spLocks noGrp="1"/>
          </p:cNvSpPr>
          <p:nvPr>
            <p:ph/>
          </p:nvPr>
        </p:nvSpPr>
        <p:spPr>
          <a:xfrm>
            <a:off x="20345400" y="10749240"/>
            <a:ext cx="6278400" cy="797040"/>
          </a:xfrm>
          <a:prstGeom prst="rect">
            <a:avLst/>
          </a:prstGeom>
          <a:noFill/>
          <a:ln w="0">
            <a:noFill/>
          </a:ln>
        </p:spPr>
        <p:txBody>
          <a:bodyPr lIns="52200" tIns="52200" rIns="52200" bIns="52200" anchor="ctr">
            <a:noAutofit/>
          </a:bodyPr>
          <a:lstStyle/>
          <a:p>
            <a:pPr marL="940320" indent="-940320" algn="ctr">
              <a:lnSpc>
                <a:spcPct val="100000"/>
              </a:lnSpc>
              <a:spcBef>
                <a:spcPts val="901"/>
              </a:spcBef>
              <a:buNone/>
              <a:tabLst>
                <a:tab pos="0" algn="l"/>
              </a:tabLst>
            </a:pPr>
            <a:r>
              <a:rPr lang="en-US" sz="4500" b="1" u="sng" strike="noStrike" spc="-1">
                <a:solidFill>
                  <a:srgbClr val="204559"/>
                </a:solidFill>
                <a:uFillTx/>
                <a:latin typeface="Calibri"/>
              </a:rPr>
              <a:t>REFERENCE </a:t>
            </a:r>
            <a:endParaRPr lang="en-US" sz="4500" b="0" strike="noStrike" spc="-1">
              <a:latin typeface="Arial"/>
            </a:endParaRPr>
          </a:p>
        </p:txBody>
      </p:sp>
      <p:sp>
        <p:nvSpPr>
          <p:cNvPr id="54" name="PlaceHolder 11"/>
          <p:cNvSpPr>
            <a:spLocks noGrp="1"/>
          </p:cNvSpPr>
          <p:nvPr>
            <p:ph/>
          </p:nvPr>
        </p:nvSpPr>
        <p:spPr>
          <a:xfrm>
            <a:off x="21031200" y="11658600"/>
            <a:ext cx="5443200" cy="4683240"/>
          </a:xfrm>
          <a:prstGeom prst="rect">
            <a:avLst/>
          </a:prstGeom>
          <a:noFill/>
          <a:ln w="0">
            <a:noFill/>
          </a:ln>
        </p:spPr>
        <p:txBody>
          <a:bodyPr lIns="130680" tIns="130680" rIns="130680" bIns="130680" anchor="t">
            <a:noAutofit/>
          </a:bodyPr>
          <a:lstStyle/>
          <a:p>
            <a:pPr marL="195840" indent="-195840">
              <a:lnSpc>
                <a:spcPct val="107000"/>
              </a:lnSpc>
              <a:spcBef>
                <a:spcPts val="400"/>
              </a:spcBef>
              <a:buNone/>
              <a:tabLst>
                <a:tab pos="0" algn="l"/>
              </a:tabLst>
            </a:pPr>
            <a:r>
              <a:rPr lang="en-US" sz="2000" b="0" strike="noStrike" spc="-1">
                <a:solidFill>
                  <a:srgbClr val="000000"/>
                </a:solidFill>
                <a:latin typeface="Calibri"/>
                <a:ea typeface="Calibri"/>
              </a:rPr>
              <a:t>1</a:t>
            </a:r>
            <a:r>
              <a:rPr lang="en-US" sz="2000" b="0" strike="noStrike" spc="-1">
                <a:solidFill>
                  <a:srgbClr val="000000"/>
                </a:solidFill>
                <a:highlight>
                  <a:srgbClr val="FAFAFA"/>
                </a:highlight>
                <a:latin typeface="HelveticaNeue"/>
                <a:ea typeface="Calibri"/>
              </a:rPr>
              <a:t>Adamopoulos C, Pitt B, Sui X, Love TE, Zannad F, Ahmed A. Low serum magnesium and cardiovascular mortality in chronic heart failure: a propensity‐matched study. </a:t>
            </a:r>
            <a:r>
              <a:rPr lang="en-US" sz="2000" b="1" strike="noStrike" spc="-1">
                <a:solidFill>
                  <a:srgbClr val="000000"/>
                </a:solidFill>
                <a:highlight>
                  <a:srgbClr val="FAFAFA"/>
                </a:highlight>
                <a:latin typeface="HelveticaNeue"/>
                <a:ea typeface="Calibri"/>
              </a:rPr>
              <a:t>Int J Cardiol</a:t>
            </a:r>
            <a:r>
              <a:rPr lang="en-US" sz="2000" b="0" strike="noStrike" spc="-1">
                <a:solidFill>
                  <a:srgbClr val="000000"/>
                </a:solidFill>
                <a:highlight>
                  <a:srgbClr val="FAFAFA"/>
                </a:highlight>
                <a:latin typeface="HelveticaNeue"/>
                <a:ea typeface="Calibri"/>
              </a:rPr>
              <a:t>. 2009; 136:270–277.</a:t>
            </a:r>
            <a:endParaRPr lang="en-US" sz="2000" b="0" strike="noStrike" spc="-1">
              <a:latin typeface="Arial"/>
            </a:endParaRPr>
          </a:p>
          <a:p>
            <a:pPr marL="195840" indent="-195840">
              <a:lnSpc>
                <a:spcPct val="107000"/>
              </a:lnSpc>
              <a:spcBef>
                <a:spcPts val="400"/>
              </a:spcBef>
              <a:buNone/>
              <a:tabLst>
                <a:tab pos="0" algn="l"/>
              </a:tabLst>
            </a:pPr>
            <a:r>
              <a:rPr lang="en-US" sz="2000" b="0" strike="noStrike" spc="-1">
                <a:solidFill>
                  <a:srgbClr val="000000"/>
                </a:solidFill>
                <a:latin typeface="Calibri"/>
                <a:ea typeface="Calibri"/>
              </a:rPr>
              <a:t>2</a:t>
            </a:r>
            <a:r>
              <a:rPr lang="en-US" sz="2000" b="0" strike="noStrike" spc="-1">
                <a:solidFill>
                  <a:srgbClr val="000000"/>
                </a:solidFill>
                <a:highlight>
                  <a:srgbClr val="FAFAFA"/>
                </a:highlight>
                <a:latin typeface="HelveticaNeue"/>
                <a:ea typeface="Calibri"/>
              </a:rPr>
              <a:t>Peacock JM, Ohira T, Post W, Sotoodehnia N, Rosamond W, Folsom AR. Serum magnesium and risk of sudden cardiac death in the Atherosclerosis Risk in Communities (ARIC) Study. </a:t>
            </a:r>
            <a:r>
              <a:rPr lang="en-US" sz="2000" b="1" strike="noStrike" spc="-1">
                <a:solidFill>
                  <a:srgbClr val="000000"/>
                </a:solidFill>
                <a:highlight>
                  <a:srgbClr val="FAFAFA"/>
                </a:highlight>
                <a:latin typeface="HelveticaNeue"/>
                <a:ea typeface="Calibri"/>
              </a:rPr>
              <a:t>Am Heart J</a:t>
            </a:r>
            <a:r>
              <a:rPr lang="en-US" sz="2000" b="0" strike="noStrike" spc="-1">
                <a:solidFill>
                  <a:srgbClr val="000000"/>
                </a:solidFill>
                <a:highlight>
                  <a:srgbClr val="FAFAFA"/>
                </a:highlight>
                <a:latin typeface="HelveticaNeue"/>
                <a:ea typeface="Calibri"/>
              </a:rPr>
              <a:t>. 2010; 160:464–470.</a:t>
            </a:r>
            <a:endParaRPr lang="en-US" sz="2000" b="0" strike="noStrike" spc="-1">
              <a:latin typeface="Arial"/>
            </a:endParaRPr>
          </a:p>
          <a:p>
            <a:pPr marL="195840" indent="-195840">
              <a:lnSpc>
                <a:spcPct val="100000"/>
              </a:lnSpc>
              <a:spcBef>
                <a:spcPts val="241"/>
              </a:spcBef>
              <a:buNone/>
              <a:tabLst>
                <a:tab pos="0" algn="l"/>
              </a:tabLst>
            </a:pPr>
            <a:endParaRPr lang="en-US" sz="1200" b="0" strike="noStrike" spc="-1">
              <a:latin typeface="Arial"/>
            </a:endParaRPr>
          </a:p>
        </p:txBody>
      </p:sp>
      <p:sp>
        <p:nvSpPr>
          <p:cNvPr id="55" name="PlaceHolder 12"/>
          <p:cNvSpPr>
            <a:spLocks noGrp="1"/>
          </p:cNvSpPr>
          <p:nvPr>
            <p:ph/>
          </p:nvPr>
        </p:nvSpPr>
        <p:spPr>
          <a:xfrm>
            <a:off x="3662280" y="1124280"/>
            <a:ext cx="20106360" cy="597240"/>
          </a:xfrm>
          <a:prstGeom prst="rect">
            <a:avLst/>
          </a:prstGeom>
          <a:noFill/>
          <a:ln w="0">
            <a:noFill/>
          </a:ln>
        </p:spPr>
        <p:txBody>
          <a:bodyPr lIns="90000" tIns="45000" rIns="90000" bIns="45000" anchor="t">
            <a:normAutofit fontScale="83000"/>
          </a:bodyPr>
          <a:lstStyle/>
          <a:p>
            <a:pPr marL="940320" indent="-940320" algn="ctr">
              <a:lnSpc>
                <a:spcPct val="100000"/>
              </a:lnSpc>
              <a:spcBef>
                <a:spcPts val="799"/>
              </a:spcBef>
              <a:buNone/>
              <a:tabLst>
                <a:tab pos="0" algn="l"/>
              </a:tabLst>
            </a:pPr>
            <a:r>
              <a:rPr lang="en-US" sz="4000" b="1" strike="noStrike" spc="-1">
                <a:solidFill>
                  <a:srgbClr val="FFFFFF"/>
                </a:solidFill>
                <a:latin typeface="Calibri"/>
              </a:rPr>
              <a:t>A Quality Improvement Project to Improve Care of Admitted Heart Failure Patients</a:t>
            </a:r>
            <a:endParaRPr lang="en-US" sz="4000" b="1" strike="noStrike" spc="-1">
              <a:latin typeface="Arial"/>
            </a:endParaRPr>
          </a:p>
        </p:txBody>
      </p:sp>
      <p:sp>
        <p:nvSpPr>
          <p:cNvPr id="56" name="PlaceHolder 13"/>
          <p:cNvSpPr>
            <a:spLocks noGrp="1"/>
          </p:cNvSpPr>
          <p:nvPr>
            <p:ph/>
          </p:nvPr>
        </p:nvSpPr>
        <p:spPr>
          <a:xfrm>
            <a:off x="3662280" y="1796400"/>
            <a:ext cx="20106360" cy="633600"/>
          </a:xfrm>
          <a:prstGeom prst="rect">
            <a:avLst/>
          </a:prstGeom>
          <a:noFill/>
          <a:ln w="0">
            <a:noFill/>
          </a:ln>
        </p:spPr>
        <p:txBody>
          <a:bodyPr lIns="90000" tIns="45000" rIns="90000" bIns="45000" anchor="t">
            <a:noAutofit/>
          </a:bodyPr>
          <a:lstStyle/>
          <a:p>
            <a:pPr marL="940320" indent="-940320" algn="ctr">
              <a:lnSpc>
                <a:spcPct val="100000"/>
              </a:lnSpc>
              <a:spcBef>
                <a:spcPts val="641"/>
              </a:spcBef>
              <a:buNone/>
              <a:tabLst>
                <a:tab pos="0" algn="l"/>
              </a:tabLst>
            </a:pPr>
            <a:r>
              <a:rPr lang="en-US" sz="3200" b="0" strike="noStrike" spc="-1">
                <a:solidFill>
                  <a:srgbClr val="FFFFFF"/>
                </a:solidFill>
                <a:latin typeface="Calibri"/>
              </a:rPr>
              <a:t>Trisha Andrews, MD; Suchitra Muralidharan, MD; Tarun Jain, MD; Thomas Betlej, MD</a:t>
            </a:r>
            <a:endParaRPr lang="en-US" sz="3200" b="0" strike="noStrike" spc="-1">
              <a:latin typeface="Arial"/>
            </a:endParaRPr>
          </a:p>
        </p:txBody>
      </p:sp>
      <p:sp>
        <p:nvSpPr>
          <p:cNvPr id="57" name="PlaceHolder 14"/>
          <p:cNvSpPr>
            <a:spLocks noGrp="1"/>
          </p:cNvSpPr>
          <p:nvPr>
            <p:ph/>
          </p:nvPr>
        </p:nvSpPr>
        <p:spPr>
          <a:xfrm>
            <a:off x="3662280" y="253800"/>
            <a:ext cx="20106360" cy="833400"/>
          </a:xfrm>
          <a:prstGeom prst="rect">
            <a:avLst/>
          </a:prstGeom>
          <a:noFill/>
          <a:ln w="0">
            <a:noFill/>
          </a:ln>
        </p:spPr>
        <p:txBody>
          <a:bodyPr lIns="90000" tIns="45000" rIns="90000" bIns="45000" anchor="t">
            <a:normAutofit fontScale="81000"/>
          </a:bodyPr>
          <a:lstStyle/>
          <a:p>
            <a:pPr marL="940320" indent="-940320" algn="ctr">
              <a:lnSpc>
                <a:spcPct val="100000"/>
              </a:lnSpc>
              <a:spcBef>
                <a:spcPts val="1199"/>
              </a:spcBef>
              <a:buNone/>
              <a:tabLst>
                <a:tab pos="0" algn="l"/>
              </a:tabLst>
            </a:pPr>
            <a:r>
              <a:rPr lang="en-US" sz="6000" b="1" strike="noStrike" spc="-1">
                <a:solidFill>
                  <a:srgbClr val="FFFFFF"/>
                </a:solidFill>
                <a:latin typeface="Calibri"/>
              </a:rPr>
              <a:t>HEART FAILURE BMP</a:t>
            </a:r>
            <a:endParaRPr lang="en-US" sz="6000" b="0" strike="noStrike" spc="-1">
              <a:latin typeface="Arial"/>
            </a:endParaRPr>
          </a:p>
        </p:txBody>
      </p:sp>
      <p:sp>
        <p:nvSpPr>
          <p:cNvPr id="58" name="Picture 17"/>
          <p:cNvSpPr/>
          <p:nvPr/>
        </p:nvSpPr>
        <p:spPr>
          <a:xfrm>
            <a:off x="1528560" y="380880"/>
            <a:ext cx="1900080" cy="1904760"/>
          </a:xfrm>
          <a:prstGeom prst="ellipse">
            <a:avLst/>
          </a:prstGeom>
          <a:blipFill rotWithShape="0">
            <a:blip r:embed="rId2"/>
            <a:srcRect/>
            <a:stretch/>
          </a:blipFill>
          <a:ln w="0">
            <a:noFill/>
          </a:ln>
        </p:spPr>
        <p:style>
          <a:lnRef idx="0">
            <a:scrgbClr r="0" g="0" b="0"/>
          </a:lnRef>
          <a:fillRef idx="0">
            <a:scrgbClr r="0" g="0" b="0"/>
          </a:fillRef>
          <a:effectRef idx="0">
            <a:scrgbClr r="0" g="0" b="0"/>
          </a:effectRef>
          <a:fontRef idx="minor"/>
        </p:style>
      </p:sp>
      <p:pic>
        <p:nvPicPr>
          <p:cNvPr id="59" name="Picture 6"/>
          <p:cNvPicPr/>
          <p:nvPr/>
        </p:nvPicPr>
        <p:blipFill>
          <a:blip r:embed="rId3"/>
          <a:stretch/>
        </p:blipFill>
        <p:spPr>
          <a:xfrm>
            <a:off x="7086600" y="5697000"/>
            <a:ext cx="12821760" cy="5640840"/>
          </a:xfrm>
          <a:prstGeom prst="rect">
            <a:avLst/>
          </a:prstGeom>
          <a:ln w="0">
            <a:noFill/>
          </a:ln>
        </p:spPr>
      </p:pic>
      <p:graphicFrame>
        <p:nvGraphicFramePr>
          <p:cNvPr id="60" name="Table 20"/>
          <p:cNvGraphicFramePr/>
          <p:nvPr/>
        </p:nvGraphicFramePr>
        <p:xfrm>
          <a:off x="10840680" y="14725080"/>
          <a:ext cx="6004080" cy="2594604"/>
        </p:xfrm>
        <a:graphic>
          <a:graphicData uri="http://schemas.openxmlformats.org/drawingml/2006/table">
            <a:tbl>
              <a:tblPr/>
              <a:tblGrid>
                <a:gridCol w="3951000">
                  <a:extLst>
                    <a:ext uri="{9D8B030D-6E8A-4147-A177-3AD203B41FA5}">
                      <a16:colId xmlns:a16="http://schemas.microsoft.com/office/drawing/2014/main" val="20000"/>
                    </a:ext>
                  </a:extLst>
                </a:gridCol>
                <a:gridCol w="2053080">
                  <a:extLst>
                    <a:ext uri="{9D8B030D-6E8A-4147-A177-3AD203B41FA5}">
                      <a16:colId xmlns:a16="http://schemas.microsoft.com/office/drawing/2014/main" val="20001"/>
                    </a:ext>
                  </a:extLst>
                </a:gridCol>
              </a:tblGrid>
              <a:tr h="861840">
                <a:tc gridSpan="2">
                  <a:txBody>
                    <a:bodyPr/>
                    <a:lstStyle/>
                    <a:p>
                      <a:pPr algn="ctr">
                        <a:lnSpc>
                          <a:spcPct val="107000"/>
                        </a:lnSpc>
                        <a:buNone/>
                      </a:pPr>
                      <a:r>
                        <a:rPr lang="en-US" sz="3600" b="0" strike="noStrike" spc="-1">
                          <a:solidFill>
                            <a:srgbClr val="000000"/>
                          </a:solidFill>
                          <a:latin typeface="Calibri"/>
                        </a:rPr>
                        <a:t>Average hr./min from K&lt;4 Result to Mg Result</a:t>
                      </a:r>
                      <a:endParaRPr lang="en-US" sz="3600" b="0" strike="noStrike" spc="-1">
                        <a:latin typeface="Arial"/>
                      </a:endParaRPr>
                    </a:p>
                  </a:txBody>
                  <a:tcPr marL="68400" marR="68400" anchor="ctr">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n-US"/>
                    </a:p>
                  </a:txBody>
                  <a:tcPr marL="90000" marR="90000">
                    <a:lnL>
                      <a:noFill/>
                    </a:lnL>
                    <a:lnR>
                      <a:noFill/>
                    </a:lnR>
                    <a:lnT>
                      <a:noFill/>
                    </a:lnT>
                    <a:lnB>
                      <a:noFill/>
                    </a:lnB>
                    <a:solidFill>
                      <a:srgbClr val="729FCF"/>
                    </a:solidFill>
                  </a:tcPr>
                </a:tc>
                <a:extLst>
                  <a:ext uri="{0D108BD9-81ED-4DB2-BD59-A6C34878D82A}">
                    <a16:rowId xmlns:a16="http://schemas.microsoft.com/office/drawing/2014/main" val="10000"/>
                  </a:ext>
                </a:extLst>
              </a:tr>
              <a:tr h="679320">
                <a:tc>
                  <a:txBody>
                    <a:bodyPr/>
                    <a:lstStyle/>
                    <a:p>
                      <a:pPr>
                        <a:lnSpc>
                          <a:spcPct val="107000"/>
                        </a:lnSpc>
                        <a:buNone/>
                      </a:pPr>
                      <a:r>
                        <a:rPr lang="en-US" sz="3200" b="0" strike="noStrike" spc="-1">
                          <a:solidFill>
                            <a:srgbClr val="000000"/>
                          </a:solidFill>
                          <a:latin typeface="Calibri"/>
                        </a:rPr>
                        <a:t>HF BMP Used</a:t>
                      </a:r>
                      <a:endParaRPr lang="en-US" sz="3200" b="0" strike="noStrike" spc="-1">
                        <a:latin typeface="Arial"/>
                      </a:endParaRPr>
                    </a:p>
                  </a:txBody>
                  <a:tcPr marL="68400" marR="68400" anchor="b">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7000"/>
                        </a:lnSpc>
                        <a:buNone/>
                      </a:pPr>
                      <a:r>
                        <a:rPr lang="en-US" sz="3200" b="0" strike="noStrike" spc="-1">
                          <a:solidFill>
                            <a:srgbClr val="000000"/>
                          </a:solidFill>
                          <a:latin typeface="Calibri"/>
                        </a:rPr>
                        <a:t>0:00</a:t>
                      </a:r>
                      <a:endParaRPr lang="en-US" sz="3200" b="0" strike="noStrike" spc="-1">
                        <a:latin typeface="Arial"/>
                      </a:endParaRPr>
                    </a:p>
                  </a:txBody>
                  <a:tcPr marL="68400" marR="68400" anchor="b">
                    <a:lnL w="12240">
                      <a:solidFill>
                        <a:srgbClr val="000000"/>
                      </a:solidFill>
                    </a:lnL>
                    <a:lnR w="12240">
                      <a:solidFill>
                        <a:srgbClr val="000000"/>
                      </a:solidFill>
                    </a:ln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679320">
                <a:tc>
                  <a:txBody>
                    <a:bodyPr/>
                    <a:lstStyle/>
                    <a:p>
                      <a:pPr>
                        <a:lnSpc>
                          <a:spcPct val="107000"/>
                        </a:lnSpc>
                        <a:buNone/>
                      </a:pPr>
                      <a:r>
                        <a:rPr lang="en-US" sz="3200" b="0" strike="noStrike" spc="-1">
                          <a:solidFill>
                            <a:srgbClr val="000000"/>
                          </a:solidFill>
                          <a:latin typeface="Calibri"/>
                        </a:rPr>
                        <a:t>HF BMP Not used</a:t>
                      </a:r>
                      <a:endParaRPr lang="en-US" sz="3200" b="0" strike="noStrike" spc="-1">
                        <a:latin typeface="Arial"/>
                      </a:endParaRPr>
                    </a:p>
                  </a:txBody>
                  <a:tcPr marL="68400" marR="68400" anchor="b">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7000"/>
                        </a:lnSpc>
                        <a:buNone/>
                      </a:pPr>
                      <a:r>
                        <a:rPr lang="en-US" sz="3200" b="0" strike="noStrike" spc="-1">
                          <a:solidFill>
                            <a:srgbClr val="000000"/>
                          </a:solidFill>
                          <a:latin typeface="Calibri"/>
                        </a:rPr>
                        <a:t>6:23</a:t>
                      </a:r>
                      <a:endParaRPr lang="en-US" sz="3200" b="0" strike="noStrike" spc="-1">
                        <a:latin typeface="Arial"/>
                      </a:endParaRPr>
                    </a:p>
                  </a:txBody>
                  <a:tcPr marL="68400" marR="68400" anchor="b">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353</TotalTime>
  <Words>503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HelveticaNeue</vt:lpstr>
      <vt:lpstr>Times New Roman</vt:lpstr>
      <vt:lpstr>Office Theme</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42x60 PowerPoint Presentation</dc:title>
  <dc:subject>Research poster presentation template </dc:subject>
  <dc:creator>PosterPresentations.com </dc:creator>
  <cp:keywords>42x60 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Witkowska, Malgorzata</cp:lastModifiedBy>
  <cp:revision>38</cp:revision>
  <dcterms:created xsi:type="dcterms:W3CDTF">2012-02-07T00:08:52Z</dcterms:created>
  <dcterms:modified xsi:type="dcterms:W3CDTF">2024-04-02T18:31:34Z</dcterms:modified>
  <cp:category>Research poster templates </cp:category>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Custom</vt:lpwstr>
  </property>
  <property fmtid="{D5CDD505-2E9C-101B-9397-08002B2CF9AE}" pid="3" name="Slides">
    <vt:r8>1</vt:r8>
  </property>
</Properties>
</file>